
<file path=[Content_Types].xml><?xml version="1.0" encoding="utf-8"?>
<Types xmlns="http://schemas.openxmlformats.org/package/2006/content-types">
  <Default Extension="gif" ContentType="image/gif"/>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91" r:id="rId6"/>
    <p:sldId id="292" r:id="rId7"/>
    <p:sldId id="293" r:id="rId8"/>
    <p:sldId id="294" r:id="rId9"/>
    <p:sldId id="295" r:id="rId10"/>
    <p:sldId id="296" r:id="rId11"/>
    <p:sldId id="297" r:id="rId12"/>
    <p:sldId id="298" r:id="rId13"/>
    <p:sldId id="299" r:id="rId14"/>
    <p:sldId id="300" r:id="rId15"/>
    <p:sldId id="301" r:id="rId16"/>
    <p:sldId id="302" r:id="rId17"/>
    <p:sldId id="303" r:id="rId18"/>
    <p:sldId id="304" r:id="rId19"/>
    <p:sldId id="305" r:id="rId20"/>
    <p:sldId id="306" r:id="rId21"/>
    <p:sldId id="307" r:id="rId22"/>
    <p:sldId id="308" r:id="rId23"/>
    <p:sldId id="312" r:id="rId24"/>
    <p:sldId id="309" r:id="rId25"/>
    <p:sldId id="310" r:id="rId26"/>
    <p:sldId id="311" r:id="rId27"/>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23ddc15814e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3ddc15814e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109"/>
        <p:cNvGrpSpPr/>
        <p:nvPr/>
      </p:nvGrpSpPr>
      <p:grpSpPr>
        <a:xfrm>
          <a:off x="0" y="0"/>
          <a:ext cx="0" cy="0"/>
          <a:chOff x="0" y="0"/>
          <a:chExt cx="0" cy="0"/>
        </a:xfrm>
      </p:grpSpPr>
      <p:sp>
        <p:nvSpPr>
          <p:cNvPr id="110" name="Google Shape;110;g89dd9f533e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89dd9f533e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lt1"/>
        </a:solidFill>
        <a:effectLst/>
      </p:bgPr>
    </p:bg>
    <p:spTree>
      <p:nvGrpSpPr>
        <p:cNvPr id="8" name="Shape 8"/>
        <p:cNvGrpSpPr/>
        <p:nvPr/>
      </p:nvGrpSpPr>
      <p:grpSpPr>
        <a:xfrm>
          <a:off x="0" y="0"/>
          <a:ext cx="0" cy="0"/>
          <a:chOff x="0" y="0"/>
          <a:chExt cx="0" cy="0"/>
        </a:xfrm>
      </p:grpSpPr>
      <p:sp>
        <p:nvSpPr>
          <p:cNvPr id="9" name="Google Shape;9;p2"/>
          <p:cNvSpPr txBox="1"/>
          <p:nvPr>
            <p:ph type="subTitle" idx="1"/>
          </p:nvPr>
        </p:nvSpPr>
        <p:spPr>
          <a:xfrm>
            <a:off x="713225" y="3523025"/>
            <a:ext cx="4583100" cy="404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10" name="Google Shape;10;p2"/>
          <p:cNvSpPr txBox="1"/>
          <p:nvPr>
            <p:ph type="ctrTitle"/>
          </p:nvPr>
        </p:nvSpPr>
        <p:spPr>
          <a:xfrm>
            <a:off x="713225" y="1078200"/>
            <a:ext cx="4583100" cy="2386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grpSp>
        <p:nvGrpSpPr>
          <p:cNvPr id="11" name="Google Shape;11;p2"/>
          <p:cNvGrpSpPr/>
          <p:nvPr/>
        </p:nvGrpSpPr>
        <p:grpSpPr>
          <a:xfrm>
            <a:off x="76200" y="76200"/>
            <a:ext cx="8991600" cy="4991100"/>
            <a:chOff x="76200" y="76200"/>
            <a:chExt cx="8991600" cy="4991100"/>
          </a:xfrm>
        </p:grpSpPr>
        <p:sp>
          <p:nvSpPr>
            <p:cNvPr id="12" name="Google Shape;12;p2"/>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aheim"/>
                <a:ea typeface="Anaheim"/>
                <a:cs typeface="Anaheim"/>
                <a:sym typeface="Anaheim"/>
              </a:endParaRPr>
            </a:p>
          </p:txBody>
        </p:sp>
        <p:sp>
          <p:nvSpPr>
            <p:cNvPr id="13" name="Google Shape;13;p2"/>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aheim"/>
                <a:ea typeface="Anaheim"/>
                <a:cs typeface="Anaheim"/>
                <a:sym typeface="Anaheim"/>
              </a:endParaRPr>
            </a:p>
          </p:txBody>
        </p:sp>
        <p:sp>
          <p:nvSpPr>
            <p:cNvPr id="14" name="Google Shape;14;p2"/>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aheim"/>
                <a:ea typeface="Anaheim"/>
                <a:cs typeface="Anaheim"/>
                <a:sym typeface="Anaheim"/>
              </a:endParaRPr>
            </a:p>
          </p:txBody>
        </p:sp>
        <p:sp>
          <p:nvSpPr>
            <p:cNvPr id="15" name="Google Shape;15;p2"/>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aheim"/>
                <a:ea typeface="Anaheim"/>
                <a:cs typeface="Anaheim"/>
                <a:sym typeface="Anaheim"/>
              </a:endParaRPr>
            </a:p>
          </p:txBody>
        </p:sp>
      </p:grpSp>
      <p:grpSp>
        <p:nvGrpSpPr>
          <p:cNvPr id="16" name="Google Shape;16;p2"/>
          <p:cNvGrpSpPr/>
          <p:nvPr/>
        </p:nvGrpSpPr>
        <p:grpSpPr>
          <a:xfrm>
            <a:off x="76200" y="76200"/>
            <a:ext cx="8991600" cy="4991100"/>
            <a:chOff x="76200" y="76200"/>
            <a:chExt cx="8991600" cy="4991100"/>
          </a:xfrm>
        </p:grpSpPr>
        <p:sp>
          <p:nvSpPr>
            <p:cNvPr id="17" name="Google Shape;17;p2"/>
            <p:cNvSpPr/>
            <p:nvPr/>
          </p:nvSpPr>
          <p:spPr>
            <a:xfrm>
              <a:off x="76200" y="762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ton"/>
                <a:ea typeface="Anton"/>
                <a:cs typeface="Anton"/>
                <a:sym typeface="Anton"/>
              </a:endParaRPr>
            </a:p>
          </p:txBody>
        </p:sp>
        <p:sp>
          <p:nvSpPr>
            <p:cNvPr id="18" name="Google Shape;18;p2"/>
            <p:cNvSpPr/>
            <p:nvPr/>
          </p:nvSpPr>
          <p:spPr>
            <a:xfrm>
              <a:off x="8797200" y="762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ton"/>
                <a:ea typeface="Anton"/>
                <a:cs typeface="Anton"/>
                <a:sym typeface="Anton"/>
              </a:endParaRPr>
            </a:p>
          </p:txBody>
        </p:sp>
        <p:sp>
          <p:nvSpPr>
            <p:cNvPr id="19" name="Google Shape;19;p2"/>
            <p:cNvSpPr/>
            <p:nvPr/>
          </p:nvSpPr>
          <p:spPr>
            <a:xfrm>
              <a:off x="76200" y="47967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ton"/>
                <a:ea typeface="Anton"/>
                <a:cs typeface="Anton"/>
                <a:sym typeface="Anton"/>
              </a:endParaRPr>
            </a:p>
          </p:txBody>
        </p:sp>
        <p:sp>
          <p:nvSpPr>
            <p:cNvPr id="20" name="Google Shape;20;p2"/>
            <p:cNvSpPr/>
            <p:nvPr/>
          </p:nvSpPr>
          <p:spPr>
            <a:xfrm>
              <a:off x="8797200" y="47967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ton"/>
                <a:ea typeface="Anton"/>
                <a:cs typeface="Anton"/>
                <a:sym typeface="Anton"/>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82" name="Shape 82"/>
        <p:cNvGrpSpPr/>
        <p:nvPr/>
      </p:nvGrpSpPr>
      <p:grpSpPr>
        <a:xfrm>
          <a:off x="0" y="0"/>
          <a:ext cx="0" cy="0"/>
          <a:chOff x="0" y="0"/>
          <a:chExt cx="0" cy="0"/>
        </a:xfrm>
      </p:grpSpPr>
      <p:sp>
        <p:nvSpPr>
          <p:cNvPr id="83" name="Google Shape;83;p11"/>
          <p:cNvSpPr txBox="1"/>
          <p:nvPr>
            <p:ph type="title" hasCustomPrompt="1"/>
          </p:nvPr>
        </p:nvSpPr>
        <p:spPr>
          <a:xfrm>
            <a:off x="2108850" y="1581606"/>
            <a:ext cx="4926300" cy="12840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4" name="Google Shape;84;p11"/>
          <p:cNvSpPr txBox="1"/>
          <p:nvPr>
            <p:ph type="subTitle" idx="1"/>
          </p:nvPr>
        </p:nvSpPr>
        <p:spPr>
          <a:xfrm>
            <a:off x="2108850" y="2865600"/>
            <a:ext cx="4926300" cy="603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grpSp>
        <p:nvGrpSpPr>
          <p:cNvPr id="85" name="Google Shape;85;p11"/>
          <p:cNvGrpSpPr/>
          <p:nvPr/>
        </p:nvGrpSpPr>
        <p:grpSpPr>
          <a:xfrm>
            <a:off x="76200" y="76200"/>
            <a:ext cx="8991600" cy="4991100"/>
            <a:chOff x="76200" y="76200"/>
            <a:chExt cx="8991600" cy="4991100"/>
          </a:xfrm>
        </p:grpSpPr>
        <p:sp>
          <p:nvSpPr>
            <p:cNvPr id="86" name="Google Shape;86;p11"/>
            <p:cNvSpPr/>
            <p:nvPr/>
          </p:nvSpPr>
          <p:spPr>
            <a:xfrm>
              <a:off x="76200" y="762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ton"/>
                <a:ea typeface="Anton"/>
                <a:cs typeface="Anton"/>
                <a:sym typeface="Anton"/>
              </a:endParaRPr>
            </a:p>
          </p:txBody>
        </p:sp>
        <p:sp>
          <p:nvSpPr>
            <p:cNvPr id="87" name="Google Shape;87;p11"/>
            <p:cNvSpPr/>
            <p:nvPr/>
          </p:nvSpPr>
          <p:spPr>
            <a:xfrm>
              <a:off x="8797200" y="762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ton"/>
                <a:ea typeface="Anton"/>
                <a:cs typeface="Anton"/>
                <a:sym typeface="Anton"/>
              </a:endParaRPr>
            </a:p>
          </p:txBody>
        </p:sp>
        <p:sp>
          <p:nvSpPr>
            <p:cNvPr id="88" name="Google Shape;88;p11"/>
            <p:cNvSpPr/>
            <p:nvPr/>
          </p:nvSpPr>
          <p:spPr>
            <a:xfrm>
              <a:off x="76200" y="47967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ton"/>
                <a:ea typeface="Anton"/>
                <a:cs typeface="Anton"/>
                <a:sym typeface="Anton"/>
              </a:endParaRPr>
            </a:p>
          </p:txBody>
        </p:sp>
        <p:sp>
          <p:nvSpPr>
            <p:cNvPr id="89" name="Google Shape;89;p11"/>
            <p:cNvSpPr/>
            <p:nvPr/>
          </p:nvSpPr>
          <p:spPr>
            <a:xfrm>
              <a:off x="8797200" y="47967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ton"/>
                <a:ea typeface="Anton"/>
                <a:cs typeface="Anton"/>
                <a:sym typeface="Anton"/>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90" name="Shape 9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1" name="Shape 21"/>
        <p:cNvGrpSpPr/>
        <p:nvPr/>
      </p:nvGrpSpPr>
      <p:grpSpPr>
        <a:xfrm>
          <a:off x="0" y="0"/>
          <a:ext cx="0" cy="0"/>
          <a:chOff x="0" y="0"/>
          <a:chExt cx="0" cy="0"/>
        </a:xfrm>
      </p:grpSpPr>
      <p:sp>
        <p:nvSpPr>
          <p:cNvPr id="22" name="Google Shape;22;p3"/>
          <p:cNvSpPr txBox="1"/>
          <p:nvPr>
            <p:ph type="title"/>
          </p:nvPr>
        </p:nvSpPr>
        <p:spPr>
          <a:xfrm>
            <a:off x="922650" y="2533730"/>
            <a:ext cx="2800800" cy="730200"/>
          </a:xfrm>
          <a:prstGeom prst="rect">
            <a:avLst/>
          </a:prstGeom>
        </p:spPr>
        <p:txBody>
          <a:bodyPr spcFirstLastPara="1" wrap="square" lIns="91425" tIns="91425" rIns="91425" bIns="91425" anchor="ctr" anchorCtr="0">
            <a:noAutofit/>
          </a:bodyPr>
          <a:lstStyle>
            <a:lvl1pPr lvl="0" algn="l">
              <a:spcBef>
                <a:spcPts val="0"/>
              </a:spcBef>
              <a:spcAft>
                <a:spcPts val="0"/>
              </a:spcAft>
              <a:buClr>
                <a:schemeClr val="accent1"/>
              </a:buClr>
              <a:buSzPts val="4300"/>
              <a:buNone/>
              <a:defRPr sz="4300"/>
            </a:lvl1pPr>
            <a:lvl2pPr lvl="1">
              <a:spcBef>
                <a:spcPts val="0"/>
              </a:spcBef>
              <a:spcAft>
                <a:spcPts val="0"/>
              </a:spcAft>
              <a:buClr>
                <a:schemeClr val="accent1"/>
              </a:buClr>
              <a:buSzPts val="3600"/>
              <a:buNone/>
              <a:defRPr sz="3600">
                <a:solidFill>
                  <a:schemeClr val="accent1"/>
                </a:solidFill>
              </a:defRPr>
            </a:lvl2pPr>
            <a:lvl3pPr lvl="2">
              <a:spcBef>
                <a:spcPts val="0"/>
              </a:spcBef>
              <a:spcAft>
                <a:spcPts val="0"/>
              </a:spcAft>
              <a:buClr>
                <a:schemeClr val="accent1"/>
              </a:buClr>
              <a:buSzPts val="3600"/>
              <a:buNone/>
              <a:defRPr sz="3600">
                <a:solidFill>
                  <a:schemeClr val="accent1"/>
                </a:solidFill>
              </a:defRPr>
            </a:lvl3pPr>
            <a:lvl4pPr lvl="3">
              <a:spcBef>
                <a:spcPts val="0"/>
              </a:spcBef>
              <a:spcAft>
                <a:spcPts val="0"/>
              </a:spcAft>
              <a:buClr>
                <a:schemeClr val="accent1"/>
              </a:buClr>
              <a:buSzPts val="3600"/>
              <a:buNone/>
              <a:defRPr sz="3600">
                <a:solidFill>
                  <a:schemeClr val="accent1"/>
                </a:solidFill>
              </a:defRPr>
            </a:lvl4pPr>
            <a:lvl5pPr lvl="4">
              <a:spcBef>
                <a:spcPts val="0"/>
              </a:spcBef>
              <a:spcAft>
                <a:spcPts val="0"/>
              </a:spcAft>
              <a:buClr>
                <a:schemeClr val="accent1"/>
              </a:buClr>
              <a:buSzPts val="3600"/>
              <a:buNone/>
              <a:defRPr sz="3600">
                <a:solidFill>
                  <a:schemeClr val="accent1"/>
                </a:solidFill>
              </a:defRPr>
            </a:lvl5pPr>
            <a:lvl6pPr lvl="5">
              <a:spcBef>
                <a:spcPts val="0"/>
              </a:spcBef>
              <a:spcAft>
                <a:spcPts val="0"/>
              </a:spcAft>
              <a:buClr>
                <a:schemeClr val="accent1"/>
              </a:buClr>
              <a:buSzPts val="3600"/>
              <a:buNone/>
              <a:defRPr sz="3600">
                <a:solidFill>
                  <a:schemeClr val="accent1"/>
                </a:solidFill>
              </a:defRPr>
            </a:lvl6pPr>
            <a:lvl7pPr lvl="6">
              <a:spcBef>
                <a:spcPts val="0"/>
              </a:spcBef>
              <a:spcAft>
                <a:spcPts val="0"/>
              </a:spcAft>
              <a:buClr>
                <a:schemeClr val="accent1"/>
              </a:buClr>
              <a:buSzPts val="3600"/>
              <a:buNone/>
              <a:defRPr sz="3600">
                <a:solidFill>
                  <a:schemeClr val="accent1"/>
                </a:solidFill>
              </a:defRPr>
            </a:lvl7pPr>
            <a:lvl8pPr lvl="7">
              <a:spcBef>
                <a:spcPts val="0"/>
              </a:spcBef>
              <a:spcAft>
                <a:spcPts val="0"/>
              </a:spcAft>
              <a:buClr>
                <a:schemeClr val="accent1"/>
              </a:buClr>
              <a:buSzPts val="3600"/>
              <a:buNone/>
              <a:defRPr sz="3600">
                <a:solidFill>
                  <a:schemeClr val="accent1"/>
                </a:solidFill>
              </a:defRPr>
            </a:lvl8pPr>
            <a:lvl9pPr lvl="8">
              <a:spcBef>
                <a:spcPts val="0"/>
              </a:spcBef>
              <a:spcAft>
                <a:spcPts val="0"/>
              </a:spcAft>
              <a:buClr>
                <a:schemeClr val="accent1"/>
              </a:buClr>
              <a:buSzPts val="3600"/>
              <a:buNone/>
              <a:defRPr sz="3600">
                <a:solidFill>
                  <a:schemeClr val="accent1"/>
                </a:solidFill>
              </a:defRPr>
            </a:lvl9pPr>
          </a:lstStyle>
          <a:p/>
        </p:txBody>
      </p:sp>
      <p:sp>
        <p:nvSpPr>
          <p:cNvPr id="23" name="Google Shape;23;p3"/>
          <p:cNvSpPr txBox="1"/>
          <p:nvPr>
            <p:ph type="subTitle" idx="1"/>
          </p:nvPr>
        </p:nvSpPr>
        <p:spPr>
          <a:xfrm>
            <a:off x="922650" y="3511100"/>
            <a:ext cx="2800800" cy="8418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Font typeface="Anton"/>
              <a:buNone/>
              <a:defRPr sz="2800">
                <a:latin typeface="Anton"/>
                <a:ea typeface="Anton"/>
                <a:cs typeface="Anton"/>
                <a:sym typeface="Anton"/>
              </a:defRPr>
            </a:lvl2pPr>
            <a:lvl3pPr lvl="2" rtl="0">
              <a:lnSpc>
                <a:spcPct val="100000"/>
              </a:lnSpc>
              <a:spcBef>
                <a:spcPts val="0"/>
              </a:spcBef>
              <a:spcAft>
                <a:spcPts val="0"/>
              </a:spcAft>
              <a:buSzPts val="2800"/>
              <a:buFont typeface="Anton"/>
              <a:buNone/>
              <a:defRPr sz="2800">
                <a:latin typeface="Anton"/>
                <a:ea typeface="Anton"/>
                <a:cs typeface="Anton"/>
                <a:sym typeface="Anton"/>
              </a:defRPr>
            </a:lvl3pPr>
            <a:lvl4pPr lvl="3" rtl="0">
              <a:lnSpc>
                <a:spcPct val="100000"/>
              </a:lnSpc>
              <a:spcBef>
                <a:spcPts val="0"/>
              </a:spcBef>
              <a:spcAft>
                <a:spcPts val="0"/>
              </a:spcAft>
              <a:buSzPts val="2800"/>
              <a:buFont typeface="Anton"/>
              <a:buNone/>
              <a:defRPr sz="2800">
                <a:latin typeface="Anton"/>
                <a:ea typeface="Anton"/>
                <a:cs typeface="Anton"/>
                <a:sym typeface="Anton"/>
              </a:defRPr>
            </a:lvl4pPr>
            <a:lvl5pPr lvl="4" rtl="0">
              <a:lnSpc>
                <a:spcPct val="100000"/>
              </a:lnSpc>
              <a:spcBef>
                <a:spcPts val="0"/>
              </a:spcBef>
              <a:spcAft>
                <a:spcPts val="0"/>
              </a:spcAft>
              <a:buSzPts val="2800"/>
              <a:buFont typeface="Anton"/>
              <a:buNone/>
              <a:defRPr sz="2800">
                <a:latin typeface="Anton"/>
                <a:ea typeface="Anton"/>
                <a:cs typeface="Anton"/>
                <a:sym typeface="Anton"/>
              </a:defRPr>
            </a:lvl5pPr>
            <a:lvl6pPr lvl="5" rtl="0">
              <a:lnSpc>
                <a:spcPct val="100000"/>
              </a:lnSpc>
              <a:spcBef>
                <a:spcPts val="0"/>
              </a:spcBef>
              <a:spcAft>
                <a:spcPts val="0"/>
              </a:spcAft>
              <a:buSzPts val="2800"/>
              <a:buFont typeface="Anton"/>
              <a:buNone/>
              <a:defRPr sz="2800">
                <a:latin typeface="Anton"/>
                <a:ea typeface="Anton"/>
                <a:cs typeface="Anton"/>
                <a:sym typeface="Anton"/>
              </a:defRPr>
            </a:lvl6pPr>
            <a:lvl7pPr lvl="6" rtl="0">
              <a:lnSpc>
                <a:spcPct val="100000"/>
              </a:lnSpc>
              <a:spcBef>
                <a:spcPts val="0"/>
              </a:spcBef>
              <a:spcAft>
                <a:spcPts val="0"/>
              </a:spcAft>
              <a:buSzPts val="2800"/>
              <a:buFont typeface="Anton"/>
              <a:buNone/>
              <a:defRPr sz="2800">
                <a:latin typeface="Anton"/>
                <a:ea typeface="Anton"/>
                <a:cs typeface="Anton"/>
                <a:sym typeface="Anton"/>
              </a:defRPr>
            </a:lvl7pPr>
            <a:lvl8pPr lvl="7" rtl="0">
              <a:lnSpc>
                <a:spcPct val="100000"/>
              </a:lnSpc>
              <a:spcBef>
                <a:spcPts val="0"/>
              </a:spcBef>
              <a:spcAft>
                <a:spcPts val="0"/>
              </a:spcAft>
              <a:buSzPts val="2800"/>
              <a:buFont typeface="Anton"/>
              <a:buNone/>
              <a:defRPr sz="2800">
                <a:latin typeface="Anton"/>
                <a:ea typeface="Anton"/>
                <a:cs typeface="Anton"/>
                <a:sym typeface="Anton"/>
              </a:defRPr>
            </a:lvl8pPr>
            <a:lvl9pPr lvl="8" rtl="0">
              <a:lnSpc>
                <a:spcPct val="100000"/>
              </a:lnSpc>
              <a:spcBef>
                <a:spcPts val="0"/>
              </a:spcBef>
              <a:spcAft>
                <a:spcPts val="0"/>
              </a:spcAft>
              <a:buSzPts val="2800"/>
              <a:buFont typeface="Anton"/>
              <a:buNone/>
              <a:defRPr sz="2800">
                <a:latin typeface="Anton"/>
                <a:ea typeface="Anton"/>
                <a:cs typeface="Anton"/>
                <a:sym typeface="Anton"/>
              </a:defRPr>
            </a:lvl9pPr>
          </a:lstStyle>
          <a:p/>
        </p:txBody>
      </p:sp>
      <p:sp>
        <p:nvSpPr>
          <p:cNvPr id="24" name="Google Shape;24;p3"/>
          <p:cNvSpPr txBox="1"/>
          <p:nvPr>
            <p:ph type="title" idx="2" hasCustomPrompt="1"/>
          </p:nvPr>
        </p:nvSpPr>
        <p:spPr>
          <a:xfrm>
            <a:off x="922650" y="1332850"/>
            <a:ext cx="1088700" cy="841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7200"/>
              <a:buNone/>
              <a:defRPr sz="7200"/>
            </a:lvl1pPr>
            <a:lvl2pPr lvl="1" rtl="0">
              <a:spcBef>
                <a:spcPts val="0"/>
              </a:spcBef>
              <a:spcAft>
                <a:spcPts val="0"/>
              </a:spcAft>
              <a:buClr>
                <a:schemeClr val="lt2"/>
              </a:buClr>
              <a:buSzPts val="6800"/>
              <a:buNone/>
              <a:defRPr sz="6800" i="1">
                <a:solidFill>
                  <a:schemeClr val="lt2"/>
                </a:solidFill>
              </a:defRPr>
            </a:lvl2pPr>
            <a:lvl3pPr lvl="2" rtl="0">
              <a:spcBef>
                <a:spcPts val="0"/>
              </a:spcBef>
              <a:spcAft>
                <a:spcPts val="0"/>
              </a:spcAft>
              <a:buClr>
                <a:schemeClr val="lt2"/>
              </a:buClr>
              <a:buSzPts val="6800"/>
              <a:buNone/>
              <a:defRPr sz="6800" i="1">
                <a:solidFill>
                  <a:schemeClr val="lt2"/>
                </a:solidFill>
              </a:defRPr>
            </a:lvl3pPr>
            <a:lvl4pPr lvl="3" rtl="0">
              <a:spcBef>
                <a:spcPts val="0"/>
              </a:spcBef>
              <a:spcAft>
                <a:spcPts val="0"/>
              </a:spcAft>
              <a:buClr>
                <a:schemeClr val="lt2"/>
              </a:buClr>
              <a:buSzPts val="6800"/>
              <a:buNone/>
              <a:defRPr sz="6800" i="1">
                <a:solidFill>
                  <a:schemeClr val="lt2"/>
                </a:solidFill>
              </a:defRPr>
            </a:lvl4pPr>
            <a:lvl5pPr lvl="4" rtl="0">
              <a:spcBef>
                <a:spcPts val="0"/>
              </a:spcBef>
              <a:spcAft>
                <a:spcPts val="0"/>
              </a:spcAft>
              <a:buClr>
                <a:schemeClr val="lt2"/>
              </a:buClr>
              <a:buSzPts val="6800"/>
              <a:buNone/>
              <a:defRPr sz="6800" i="1">
                <a:solidFill>
                  <a:schemeClr val="lt2"/>
                </a:solidFill>
              </a:defRPr>
            </a:lvl5pPr>
            <a:lvl6pPr lvl="5" rtl="0">
              <a:spcBef>
                <a:spcPts val="0"/>
              </a:spcBef>
              <a:spcAft>
                <a:spcPts val="0"/>
              </a:spcAft>
              <a:buClr>
                <a:schemeClr val="lt2"/>
              </a:buClr>
              <a:buSzPts val="6800"/>
              <a:buNone/>
              <a:defRPr sz="6800" i="1">
                <a:solidFill>
                  <a:schemeClr val="lt2"/>
                </a:solidFill>
              </a:defRPr>
            </a:lvl6pPr>
            <a:lvl7pPr lvl="6" rtl="0">
              <a:spcBef>
                <a:spcPts val="0"/>
              </a:spcBef>
              <a:spcAft>
                <a:spcPts val="0"/>
              </a:spcAft>
              <a:buClr>
                <a:schemeClr val="lt2"/>
              </a:buClr>
              <a:buSzPts val="6800"/>
              <a:buNone/>
              <a:defRPr sz="6800" i="1">
                <a:solidFill>
                  <a:schemeClr val="lt2"/>
                </a:solidFill>
              </a:defRPr>
            </a:lvl7pPr>
            <a:lvl8pPr lvl="7" rtl="0">
              <a:spcBef>
                <a:spcPts val="0"/>
              </a:spcBef>
              <a:spcAft>
                <a:spcPts val="0"/>
              </a:spcAft>
              <a:buClr>
                <a:schemeClr val="lt2"/>
              </a:buClr>
              <a:buSzPts val="6800"/>
              <a:buNone/>
              <a:defRPr sz="6800" i="1">
                <a:solidFill>
                  <a:schemeClr val="lt2"/>
                </a:solidFill>
              </a:defRPr>
            </a:lvl8pPr>
            <a:lvl9pPr lvl="8" rtl="0">
              <a:spcBef>
                <a:spcPts val="0"/>
              </a:spcBef>
              <a:spcAft>
                <a:spcPts val="0"/>
              </a:spcAft>
              <a:buClr>
                <a:schemeClr val="lt2"/>
              </a:buClr>
              <a:buSzPts val="6800"/>
              <a:buNone/>
              <a:defRPr sz="6800" i="1">
                <a:solidFill>
                  <a:schemeClr val="lt2"/>
                </a:solidFill>
              </a:defRPr>
            </a:lvl9pPr>
          </a:lstStyle>
          <a:p>
            <a:r>
              <a:t>xx%</a:t>
            </a:r>
          </a:p>
        </p:txBody>
      </p:sp>
      <p:grpSp>
        <p:nvGrpSpPr>
          <p:cNvPr id="25" name="Google Shape;25;p3"/>
          <p:cNvGrpSpPr/>
          <p:nvPr/>
        </p:nvGrpSpPr>
        <p:grpSpPr>
          <a:xfrm>
            <a:off x="76200" y="76200"/>
            <a:ext cx="8991600" cy="4991100"/>
            <a:chOff x="76200" y="76200"/>
            <a:chExt cx="8991600" cy="4991100"/>
          </a:xfrm>
        </p:grpSpPr>
        <p:sp>
          <p:nvSpPr>
            <p:cNvPr id="26" name="Google Shape;26;p3"/>
            <p:cNvSpPr/>
            <p:nvPr/>
          </p:nvSpPr>
          <p:spPr>
            <a:xfrm>
              <a:off x="76200" y="762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3"/>
            <p:cNvSpPr/>
            <p:nvPr/>
          </p:nvSpPr>
          <p:spPr>
            <a:xfrm>
              <a:off x="8797200" y="762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3"/>
            <p:cNvSpPr/>
            <p:nvPr/>
          </p:nvSpPr>
          <p:spPr>
            <a:xfrm>
              <a:off x="76200" y="47967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3"/>
            <p:cNvSpPr/>
            <p:nvPr/>
          </p:nvSpPr>
          <p:spPr>
            <a:xfrm>
              <a:off x="8797200" y="47967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30" name="Shape 30"/>
        <p:cNvGrpSpPr/>
        <p:nvPr/>
      </p:nvGrpSpPr>
      <p:grpSpPr>
        <a:xfrm>
          <a:off x="0" y="0"/>
          <a:ext cx="0" cy="0"/>
          <a:chOff x="0" y="0"/>
          <a:chExt cx="0" cy="0"/>
        </a:xfrm>
      </p:grpSpPr>
      <p:sp>
        <p:nvSpPr>
          <p:cNvPr id="31" name="Google Shape;31;p4"/>
          <p:cNvSpPr txBox="1"/>
          <p:nvPr>
            <p:ph type="body" idx="1"/>
          </p:nvPr>
        </p:nvSpPr>
        <p:spPr>
          <a:xfrm>
            <a:off x="1386475" y="1588900"/>
            <a:ext cx="6371100" cy="2391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00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32" name="Google Shape;32;p4"/>
          <p:cNvSpPr txBox="1"/>
          <p:nvPr>
            <p:ph type="title"/>
          </p:nvPr>
        </p:nvSpPr>
        <p:spPr>
          <a:xfrm>
            <a:off x="740664" y="466344"/>
            <a:ext cx="76626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sz="3100"/>
            </a:lvl2pPr>
            <a:lvl3pPr lvl="2" algn="ctr" rtl="0">
              <a:spcBef>
                <a:spcPts val="0"/>
              </a:spcBef>
              <a:spcAft>
                <a:spcPts val="0"/>
              </a:spcAft>
              <a:buNone/>
              <a:defRPr sz="3100"/>
            </a:lvl3pPr>
            <a:lvl4pPr lvl="3" algn="ctr" rtl="0">
              <a:spcBef>
                <a:spcPts val="0"/>
              </a:spcBef>
              <a:spcAft>
                <a:spcPts val="0"/>
              </a:spcAft>
              <a:buNone/>
              <a:defRPr sz="3100"/>
            </a:lvl4pPr>
            <a:lvl5pPr lvl="4" algn="ctr" rtl="0">
              <a:spcBef>
                <a:spcPts val="0"/>
              </a:spcBef>
              <a:spcAft>
                <a:spcPts val="0"/>
              </a:spcAft>
              <a:buNone/>
              <a:defRPr sz="3100"/>
            </a:lvl5pPr>
            <a:lvl6pPr lvl="5" algn="ctr" rtl="0">
              <a:spcBef>
                <a:spcPts val="0"/>
              </a:spcBef>
              <a:spcAft>
                <a:spcPts val="0"/>
              </a:spcAft>
              <a:buNone/>
              <a:defRPr sz="3100"/>
            </a:lvl6pPr>
            <a:lvl7pPr lvl="6" algn="ctr" rtl="0">
              <a:spcBef>
                <a:spcPts val="0"/>
              </a:spcBef>
              <a:spcAft>
                <a:spcPts val="0"/>
              </a:spcAft>
              <a:buNone/>
              <a:defRPr sz="3100"/>
            </a:lvl7pPr>
            <a:lvl8pPr lvl="7" algn="ctr" rtl="0">
              <a:spcBef>
                <a:spcPts val="0"/>
              </a:spcBef>
              <a:spcAft>
                <a:spcPts val="0"/>
              </a:spcAft>
              <a:buNone/>
              <a:defRPr sz="3100"/>
            </a:lvl8pPr>
            <a:lvl9pPr lvl="8" algn="ctr" rtl="0">
              <a:spcBef>
                <a:spcPts val="0"/>
              </a:spcBef>
              <a:spcAft>
                <a:spcPts val="0"/>
              </a:spcAft>
              <a:buNone/>
              <a:defRPr sz="3100"/>
            </a:lvl9pPr>
          </a:lstStyle>
          <a:p/>
        </p:txBody>
      </p:sp>
      <p:grpSp>
        <p:nvGrpSpPr>
          <p:cNvPr id="33" name="Google Shape;33;p4"/>
          <p:cNvGrpSpPr/>
          <p:nvPr/>
        </p:nvGrpSpPr>
        <p:grpSpPr>
          <a:xfrm>
            <a:off x="76200" y="76200"/>
            <a:ext cx="8991600" cy="4991100"/>
            <a:chOff x="76200" y="76200"/>
            <a:chExt cx="8991600" cy="4991100"/>
          </a:xfrm>
        </p:grpSpPr>
        <p:sp>
          <p:nvSpPr>
            <p:cNvPr id="34" name="Google Shape;34;p4"/>
            <p:cNvSpPr/>
            <p:nvPr/>
          </p:nvSpPr>
          <p:spPr>
            <a:xfrm>
              <a:off x="76200" y="762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4"/>
            <p:cNvSpPr/>
            <p:nvPr/>
          </p:nvSpPr>
          <p:spPr>
            <a:xfrm>
              <a:off x="8797200" y="762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4"/>
            <p:cNvSpPr/>
            <p:nvPr/>
          </p:nvSpPr>
          <p:spPr>
            <a:xfrm>
              <a:off x="76200" y="47967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4"/>
            <p:cNvSpPr/>
            <p:nvPr/>
          </p:nvSpPr>
          <p:spPr>
            <a:xfrm>
              <a:off x="8797200" y="47967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740664" y="466344"/>
            <a:ext cx="76626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p:txBody>
      </p:sp>
      <p:sp>
        <p:nvSpPr>
          <p:cNvPr id="40" name="Google Shape;40;p5"/>
          <p:cNvSpPr txBox="1"/>
          <p:nvPr>
            <p:ph type="title" idx="2"/>
          </p:nvPr>
        </p:nvSpPr>
        <p:spPr>
          <a:xfrm>
            <a:off x="1483427" y="1933032"/>
            <a:ext cx="3014700" cy="471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41" name="Google Shape;41;p5"/>
          <p:cNvSpPr txBox="1"/>
          <p:nvPr>
            <p:ph type="title" idx="3"/>
          </p:nvPr>
        </p:nvSpPr>
        <p:spPr>
          <a:xfrm>
            <a:off x="4645863" y="1924250"/>
            <a:ext cx="30147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grpSp>
        <p:nvGrpSpPr>
          <p:cNvPr id="42" name="Google Shape;42;p5"/>
          <p:cNvGrpSpPr/>
          <p:nvPr/>
        </p:nvGrpSpPr>
        <p:grpSpPr>
          <a:xfrm>
            <a:off x="76200" y="76200"/>
            <a:ext cx="8991600" cy="4991100"/>
            <a:chOff x="76200" y="76200"/>
            <a:chExt cx="8991600" cy="4991100"/>
          </a:xfrm>
        </p:grpSpPr>
        <p:sp>
          <p:nvSpPr>
            <p:cNvPr id="43" name="Google Shape;43;p5"/>
            <p:cNvSpPr/>
            <p:nvPr/>
          </p:nvSpPr>
          <p:spPr>
            <a:xfrm>
              <a:off x="76200" y="762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5"/>
            <p:cNvSpPr/>
            <p:nvPr/>
          </p:nvSpPr>
          <p:spPr>
            <a:xfrm>
              <a:off x="8797200" y="762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5"/>
            <p:cNvSpPr/>
            <p:nvPr/>
          </p:nvSpPr>
          <p:spPr>
            <a:xfrm>
              <a:off x="76200" y="47967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5"/>
            <p:cNvSpPr/>
            <p:nvPr/>
          </p:nvSpPr>
          <p:spPr>
            <a:xfrm>
              <a:off x="8797200" y="47967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 name="Google Shape;47;p5"/>
          <p:cNvSpPr txBox="1"/>
          <p:nvPr>
            <p:ph type="subTitle" idx="1"/>
          </p:nvPr>
        </p:nvSpPr>
        <p:spPr>
          <a:xfrm>
            <a:off x="1483427" y="2968725"/>
            <a:ext cx="3014700" cy="7404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48" name="Google Shape;48;p5"/>
          <p:cNvSpPr txBox="1"/>
          <p:nvPr>
            <p:ph type="subTitle" idx="4"/>
          </p:nvPr>
        </p:nvSpPr>
        <p:spPr>
          <a:xfrm>
            <a:off x="4645875" y="2946275"/>
            <a:ext cx="3014700" cy="6966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9" name="Shape 49"/>
        <p:cNvGrpSpPr/>
        <p:nvPr/>
      </p:nvGrpSpPr>
      <p:grpSpPr>
        <a:xfrm>
          <a:off x="0" y="0"/>
          <a:ext cx="0" cy="0"/>
          <a:chOff x="0" y="0"/>
          <a:chExt cx="0" cy="0"/>
        </a:xfrm>
      </p:grpSpPr>
      <p:sp>
        <p:nvSpPr>
          <p:cNvPr id="50" name="Google Shape;50;p6"/>
          <p:cNvSpPr txBox="1"/>
          <p:nvPr>
            <p:ph type="title"/>
          </p:nvPr>
        </p:nvSpPr>
        <p:spPr>
          <a:xfrm>
            <a:off x="740664" y="466344"/>
            <a:ext cx="76626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sz="3100"/>
            </a:lvl2pPr>
            <a:lvl3pPr lvl="2" algn="ctr" rtl="0">
              <a:spcBef>
                <a:spcPts val="0"/>
              </a:spcBef>
              <a:spcAft>
                <a:spcPts val="0"/>
              </a:spcAft>
              <a:buNone/>
              <a:defRPr sz="3100"/>
            </a:lvl3pPr>
            <a:lvl4pPr lvl="3" algn="ctr" rtl="0">
              <a:spcBef>
                <a:spcPts val="0"/>
              </a:spcBef>
              <a:spcAft>
                <a:spcPts val="0"/>
              </a:spcAft>
              <a:buNone/>
              <a:defRPr sz="3100"/>
            </a:lvl4pPr>
            <a:lvl5pPr lvl="4" algn="ctr" rtl="0">
              <a:spcBef>
                <a:spcPts val="0"/>
              </a:spcBef>
              <a:spcAft>
                <a:spcPts val="0"/>
              </a:spcAft>
              <a:buNone/>
              <a:defRPr sz="3100"/>
            </a:lvl5pPr>
            <a:lvl6pPr lvl="5" algn="ctr" rtl="0">
              <a:spcBef>
                <a:spcPts val="0"/>
              </a:spcBef>
              <a:spcAft>
                <a:spcPts val="0"/>
              </a:spcAft>
              <a:buNone/>
              <a:defRPr sz="3100"/>
            </a:lvl6pPr>
            <a:lvl7pPr lvl="6" algn="ctr" rtl="0">
              <a:spcBef>
                <a:spcPts val="0"/>
              </a:spcBef>
              <a:spcAft>
                <a:spcPts val="0"/>
              </a:spcAft>
              <a:buNone/>
              <a:defRPr sz="3100"/>
            </a:lvl7pPr>
            <a:lvl8pPr lvl="7" algn="ctr" rtl="0">
              <a:spcBef>
                <a:spcPts val="0"/>
              </a:spcBef>
              <a:spcAft>
                <a:spcPts val="0"/>
              </a:spcAft>
              <a:buNone/>
              <a:defRPr sz="3100"/>
            </a:lvl8pPr>
            <a:lvl9pPr lvl="8" algn="ctr" rtl="0">
              <a:spcBef>
                <a:spcPts val="0"/>
              </a:spcBef>
              <a:spcAft>
                <a:spcPts val="0"/>
              </a:spcAft>
              <a:buNone/>
              <a:defRPr sz="3100"/>
            </a:lvl9pPr>
          </a:lstStyle>
          <a:p/>
        </p:txBody>
      </p:sp>
      <p:grpSp>
        <p:nvGrpSpPr>
          <p:cNvPr id="51" name="Google Shape;51;p6"/>
          <p:cNvGrpSpPr/>
          <p:nvPr/>
        </p:nvGrpSpPr>
        <p:grpSpPr>
          <a:xfrm>
            <a:off x="76200" y="76200"/>
            <a:ext cx="8991600" cy="4991100"/>
            <a:chOff x="76200" y="76200"/>
            <a:chExt cx="8991600" cy="4991100"/>
          </a:xfrm>
        </p:grpSpPr>
        <p:sp>
          <p:nvSpPr>
            <p:cNvPr id="52" name="Google Shape;52;p6"/>
            <p:cNvSpPr/>
            <p:nvPr/>
          </p:nvSpPr>
          <p:spPr>
            <a:xfrm>
              <a:off x="76200" y="762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ton"/>
                <a:ea typeface="Anton"/>
                <a:cs typeface="Anton"/>
                <a:sym typeface="Anton"/>
              </a:endParaRPr>
            </a:p>
          </p:txBody>
        </p:sp>
        <p:sp>
          <p:nvSpPr>
            <p:cNvPr id="53" name="Google Shape;53;p6"/>
            <p:cNvSpPr/>
            <p:nvPr/>
          </p:nvSpPr>
          <p:spPr>
            <a:xfrm>
              <a:off x="8797200" y="762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ton"/>
                <a:ea typeface="Anton"/>
                <a:cs typeface="Anton"/>
                <a:sym typeface="Anton"/>
              </a:endParaRPr>
            </a:p>
          </p:txBody>
        </p:sp>
        <p:sp>
          <p:nvSpPr>
            <p:cNvPr id="54" name="Google Shape;54;p6"/>
            <p:cNvSpPr/>
            <p:nvPr/>
          </p:nvSpPr>
          <p:spPr>
            <a:xfrm>
              <a:off x="76200" y="47967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ton"/>
                <a:ea typeface="Anton"/>
                <a:cs typeface="Anton"/>
                <a:sym typeface="Anton"/>
              </a:endParaRPr>
            </a:p>
          </p:txBody>
        </p:sp>
        <p:sp>
          <p:nvSpPr>
            <p:cNvPr id="55" name="Google Shape;55;p6"/>
            <p:cNvSpPr/>
            <p:nvPr/>
          </p:nvSpPr>
          <p:spPr>
            <a:xfrm>
              <a:off x="8797200" y="47967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ton"/>
                <a:ea typeface="Anton"/>
                <a:cs typeface="Anton"/>
                <a:sym typeface="Anton"/>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56" name="Shape 56"/>
        <p:cNvGrpSpPr/>
        <p:nvPr/>
      </p:nvGrpSpPr>
      <p:grpSpPr>
        <a:xfrm>
          <a:off x="0" y="0"/>
          <a:ext cx="0" cy="0"/>
          <a:chOff x="0" y="0"/>
          <a:chExt cx="0" cy="0"/>
        </a:xfrm>
      </p:grpSpPr>
      <p:sp>
        <p:nvSpPr>
          <p:cNvPr id="57" name="Google Shape;57;p7"/>
          <p:cNvSpPr txBox="1"/>
          <p:nvPr>
            <p:ph type="title"/>
          </p:nvPr>
        </p:nvSpPr>
        <p:spPr>
          <a:xfrm>
            <a:off x="865975" y="954625"/>
            <a:ext cx="3486300" cy="15297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4800"/>
            </a:lvl1pPr>
            <a:lvl2pPr lvl="1" algn="l" rtl="0">
              <a:spcBef>
                <a:spcPts val="0"/>
              </a:spcBef>
              <a:spcAft>
                <a:spcPts val="0"/>
              </a:spcAft>
              <a:buNone/>
              <a:defRPr>
                <a:latin typeface="Anaheim"/>
                <a:ea typeface="Anaheim"/>
                <a:cs typeface="Anaheim"/>
                <a:sym typeface="Anaheim"/>
              </a:defRPr>
            </a:lvl2pPr>
            <a:lvl3pPr lvl="2" algn="l" rtl="0">
              <a:spcBef>
                <a:spcPts val="0"/>
              </a:spcBef>
              <a:spcAft>
                <a:spcPts val="0"/>
              </a:spcAft>
              <a:buNone/>
              <a:defRPr>
                <a:latin typeface="Anaheim"/>
                <a:ea typeface="Anaheim"/>
                <a:cs typeface="Anaheim"/>
                <a:sym typeface="Anaheim"/>
              </a:defRPr>
            </a:lvl3pPr>
            <a:lvl4pPr lvl="3" algn="l" rtl="0">
              <a:spcBef>
                <a:spcPts val="0"/>
              </a:spcBef>
              <a:spcAft>
                <a:spcPts val="0"/>
              </a:spcAft>
              <a:buNone/>
              <a:defRPr>
                <a:latin typeface="Anaheim"/>
                <a:ea typeface="Anaheim"/>
                <a:cs typeface="Anaheim"/>
                <a:sym typeface="Anaheim"/>
              </a:defRPr>
            </a:lvl4pPr>
            <a:lvl5pPr lvl="4" algn="l" rtl="0">
              <a:spcBef>
                <a:spcPts val="0"/>
              </a:spcBef>
              <a:spcAft>
                <a:spcPts val="0"/>
              </a:spcAft>
              <a:buNone/>
              <a:defRPr>
                <a:latin typeface="Anaheim"/>
                <a:ea typeface="Anaheim"/>
                <a:cs typeface="Anaheim"/>
                <a:sym typeface="Anaheim"/>
              </a:defRPr>
            </a:lvl5pPr>
            <a:lvl6pPr lvl="5" algn="l" rtl="0">
              <a:spcBef>
                <a:spcPts val="0"/>
              </a:spcBef>
              <a:spcAft>
                <a:spcPts val="0"/>
              </a:spcAft>
              <a:buNone/>
              <a:defRPr>
                <a:latin typeface="Anaheim"/>
                <a:ea typeface="Anaheim"/>
                <a:cs typeface="Anaheim"/>
                <a:sym typeface="Anaheim"/>
              </a:defRPr>
            </a:lvl6pPr>
            <a:lvl7pPr lvl="6" algn="l" rtl="0">
              <a:spcBef>
                <a:spcPts val="0"/>
              </a:spcBef>
              <a:spcAft>
                <a:spcPts val="0"/>
              </a:spcAft>
              <a:buNone/>
              <a:defRPr>
                <a:latin typeface="Anaheim"/>
                <a:ea typeface="Anaheim"/>
                <a:cs typeface="Anaheim"/>
                <a:sym typeface="Anaheim"/>
              </a:defRPr>
            </a:lvl7pPr>
            <a:lvl8pPr lvl="7" algn="l" rtl="0">
              <a:spcBef>
                <a:spcPts val="0"/>
              </a:spcBef>
              <a:spcAft>
                <a:spcPts val="0"/>
              </a:spcAft>
              <a:buNone/>
              <a:defRPr>
                <a:latin typeface="Anaheim"/>
                <a:ea typeface="Anaheim"/>
                <a:cs typeface="Anaheim"/>
                <a:sym typeface="Anaheim"/>
              </a:defRPr>
            </a:lvl8pPr>
            <a:lvl9pPr lvl="8" algn="l" rtl="0">
              <a:spcBef>
                <a:spcPts val="0"/>
              </a:spcBef>
              <a:spcAft>
                <a:spcPts val="0"/>
              </a:spcAft>
              <a:buNone/>
              <a:defRPr>
                <a:latin typeface="Anaheim"/>
                <a:ea typeface="Anaheim"/>
                <a:cs typeface="Anaheim"/>
                <a:sym typeface="Anaheim"/>
              </a:defRPr>
            </a:lvl9pPr>
          </a:lstStyle>
          <a:p/>
        </p:txBody>
      </p:sp>
      <p:grpSp>
        <p:nvGrpSpPr>
          <p:cNvPr id="58" name="Google Shape;58;p7"/>
          <p:cNvGrpSpPr/>
          <p:nvPr/>
        </p:nvGrpSpPr>
        <p:grpSpPr>
          <a:xfrm>
            <a:off x="76200" y="76200"/>
            <a:ext cx="8991600" cy="4991100"/>
            <a:chOff x="76200" y="76200"/>
            <a:chExt cx="8991600" cy="4991100"/>
          </a:xfrm>
        </p:grpSpPr>
        <p:sp>
          <p:nvSpPr>
            <p:cNvPr id="59" name="Google Shape;59;p7"/>
            <p:cNvSpPr/>
            <p:nvPr/>
          </p:nvSpPr>
          <p:spPr>
            <a:xfrm>
              <a:off x="76200" y="762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aheim"/>
                <a:ea typeface="Anaheim"/>
                <a:cs typeface="Anaheim"/>
                <a:sym typeface="Anaheim"/>
              </a:endParaRPr>
            </a:p>
          </p:txBody>
        </p:sp>
        <p:sp>
          <p:nvSpPr>
            <p:cNvPr id="60" name="Google Shape;60;p7"/>
            <p:cNvSpPr/>
            <p:nvPr/>
          </p:nvSpPr>
          <p:spPr>
            <a:xfrm>
              <a:off x="8797200" y="762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aheim"/>
                <a:ea typeface="Anaheim"/>
                <a:cs typeface="Anaheim"/>
                <a:sym typeface="Anaheim"/>
              </a:endParaRPr>
            </a:p>
          </p:txBody>
        </p:sp>
        <p:sp>
          <p:nvSpPr>
            <p:cNvPr id="61" name="Google Shape;61;p7"/>
            <p:cNvSpPr/>
            <p:nvPr/>
          </p:nvSpPr>
          <p:spPr>
            <a:xfrm>
              <a:off x="76200" y="47967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aheim"/>
                <a:ea typeface="Anaheim"/>
                <a:cs typeface="Anaheim"/>
                <a:sym typeface="Anaheim"/>
              </a:endParaRPr>
            </a:p>
          </p:txBody>
        </p:sp>
        <p:sp>
          <p:nvSpPr>
            <p:cNvPr id="62" name="Google Shape;62;p7"/>
            <p:cNvSpPr/>
            <p:nvPr/>
          </p:nvSpPr>
          <p:spPr>
            <a:xfrm>
              <a:off x="8797200" y="47967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aheim"/>
                <a:ea typeface="Anaheim"/>
                <a:cs typeface="Anaheim"/>
                <a:sym typeface="Anaheim"/>
              </a:endParaRPr>
            </a:p>
          </p:txBody>
        </p:sp>
      </p:grpSp>
      <p:sp>
        <p:nvSpPr>
          <p:cNvPr id="63" name="Google Shape;63;p7"/>
          <p:cNvSpPr txBox="1"/>
          <p:nvPr>
            <p:ph type="subTitle" idx="1"/>
          </p:nvPr>
        </p:nvSpPr>
        <p:spPr>
          <a:xfrm>
            <a:off x="865975" y="3359525"/>
            <a:ext cx="3486300" cy="4824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64" name="Shape 64"/>
        <p:cNvGrpSpPr/>
        <p:nvPr/>
      </p:nvGrpSpPr>
      <p:grpSpPr>
        <a:xfrm>
          <a:off x="0" y="0"/>
          <a:ext cx="0" cy="0"/>
          <a:chOff x="0" y="0"/>
          <a:chExt cx="0" cy="0"/>
        </a:xfrm>
      </p:grpSpPr>
      <p:sp>
        <p:nvSpPr>
          <p:cNvPr id="65" name="Google Shape;65;p8"/>
          <p:cNvSpPr txBox="1"/>
          <p:nvPr>
            <p:ph type="title"/>
          </p:nvPr>
        </p:nvSpPr>
        <p:spPr>
          <a:xfrm>
            <a:off x="713225" y="1530750"/>
            <a:ext cx="4664400" cy="2082000"/>
          </a:xfrm>
          <a:prstGeom prst="rect">
            <a:avLst/>
          </a:prstGeom>
        </p:spPr>
        <p:txBody>
          <a:bodyPr spcFirstLastPara="1" wrap="square" lIns="91425" tIns="91425" rIns="91425" bIns="91425" anchor="ctr" anchorCtr="0">
            <a:noAutofit/>
          </a:bodyPr>
          <a:lstStyle>
            <a:lvl1pPr lvl="0" algn="l">
              <a:spcBef>
                <a:spcPts val="0"/>
              </a:spcBef>
              <a:spcAft>
                <a:spcPts val="0"/>
              </a:spcAft>
              <a:buSzPts val="5000"/>
              <a:buNone/>
              <a:defRPr sz="5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grpSp>
        <p:nvGrpSpPr>
          <p:cNvPr id="66" name="Google Shape;66;p8"/>
          <p:cNvGrpSpPr/>
          <p:nvPr/>
        </p:nvGrpSpPr>
        <p:grpSpPr>
          <a:xfrm>
            <a:off x="76200" y="76200"/>
            <a:ext cx="8991600" cy="4991100"/>
            <a:chOff x="76200" y="76200"/>
            <a:chExt cx="8991600" cy="4991100"/>
          </a:xfrm>
        </p:grpSpPr>
        <p:sp>
          <p:nvSpPr>
            <p:cNvPr id="67" name="Google Shape;67;p8"/>
            <p:cNvSpPr/>
            <p:nvPr/>
          </p:nvSpPr>
          <p:spPr>
            <a:xfrm>
              <a:off x="76200" y="762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ton"/>
                <a:ea typeface="Anton"/>
                <a:cs typeface="Anton"/>
                <a:sym typeface="Anton"/>
              </a:endParaRPr>
            </a:p>
          </p:txBody>
        </p:sp>
        <p:sp>
          <p:nvSpPr>
            <p:cNvPr id="68" name="Google Shape;68;p8"/>
            <p:cNvSpPr/>
            <p:nvPr/>
          </p:nvSpPr>
          <p:spPr>
            <a:xfrm>
              <a:off x="8797200" y="762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ton"/>
                <a:ea typeface="Anton"/>
                <a:cs typeface="Anton"/>
                <a:sym typeface="Anton"/>
              </a:endParaRPr>
            </a:p>
          </p:txBody>
        </p:sp>
        <p:sp>
          <p:nvSpPr>
            <p:cNvPr id="69" name="Google Shape;69;p8"/>
            <p:cNvSpPr/>
            <p:nvPr/>
          </p:nvSpPr>
          <p:spPr>
            <a:xfrm>
              <a:off x="76200" y="47967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ton"/>
                <a:ea typeface="Anton"/>
                <a:cs typeface="Anton"/>
                <a:sym typeface="Anton"/>
              </a:endParaRPr>
            </a:p>
          </p:txBody>
        </p:sp>
        <p:sp>
          <p:nvSpPr>
            <p:cNvPr id="70" name="Google Shape;70;p8"/>
            <p:cNvSpPr/>
            <p:nvPr/>
          </p:nvSpPr>
          <p:spPr>
            <a:xfrm>
              <a:off x="8797200" y="47967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ton"/>
                <a:ea typeface="Anton"/>
                <a:cs typeface="Anton"/>
                <a:sym typeface="Anton"/>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71" name="Shape 71"/>
        <p:cNvGrpSpPr/>
        <p:nvPr/>
      </p:nvGrpSpPr>
      <p:grpSpPr>
        <a:xfrm>
          <a:off x="0" y="0"/>
          <a:ext cx="0" cy="0"/>
          <a:chOff x="0" y="0"/>
          <a:chExt cx="0" cy="0"/>
        </a:xfrm>
      </p:grpSpPr>
      <p:sp>
        <p:nvSpPr>
          <p:cNvPr id="72" name="Google Shape;72;p9"/>
          <p:cNvSpPr txBox="1"/>
          <p:nvPr>
            <p:ph type="title"/>
          </p:nvPr>
        </p:nvSpPr>
        <p:spPr>
          <a:xfrm>
            <a:off x="1651800" y="1696775"/>
            <a:ext cx="5840400" cy="851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800"/>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p:txBody>
      </p:sp>
      <p:sp>
        <p:nvSpPr>
          <p:cNvPr id="73" name="Google Shape;73;p9"/>
          <p:cNvSpPr txBox="1"/>
          <p:nvPr>
            <p:ph type="title" idx="2"/>
          </p:nvPr>
        </p:nvSpPr>
        <p:spPr>
          <a:xfrm>
            <a:off x="1651800" y="3163125"/>
            <a:ext cx="58404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Anaheim"/>
                <a:ea typeface="Anaheim"/>
                <a:cs typeface="Anaheim"/>
                <a:sym typeface="Anaheim"/>
              </a:defRPr>
            </a:lvl1pPr>
            <a:lvl2pPr lvl="1" algn="ctr" rtl="0">
              <a:spcBef>
                <a:spcPts val="1600"/>
              </a:spcBef>
              <a:spcAft>
                <a:spcPts val="0"/>
              </a:spcAft>
              <a:buNone/>
              <a:defRPr sz="1600">
                <a:latin typeface="Anaheim"/>
                <a:ea typeface="Anaheim"/>
                <a:cs typeface="Anaheim"/>
                <a:sym typeface="Anaheim"/>
              </a:defRPr>
            </a:lvl2pPr>
            <a:lvl3pPr lvl="2" algn="ctr" rtl="0">
              <a:spcBef>
                <a:spcPts val="1600"/>
              </a:spcBef>
              <a:spcAft>
                <a:spcPts val="0"/>
              </a:spcAft>
              <a:buNone/>
              <a:defRPr sz="1600">
                <a:latin typeface="Anaheim"/>
                <a:ea typeface="Anaheim"/>
                <a:cs typeface="Anaheim"/>
                <a:sym typeface="Anaheim"/>
              </a:defRPr>
            </a:lvl3pPr>
            <a:lvl4pPr lvl="3" algn="ctr" rtl="0">
              <a:spcBef>
                <a:spcPts val="1600"/>
              </a:spcBef>
              <a:spcAft>
                <a:spcPts val="0"/>
              </a:spcAft>
              <a:buNone/>
              <a:defRPr sz="1600">
                <a:latin typeface="Anaheim"/>
                <a:ea typeface="Anaheim"/>
                <a:cs typeface="Anaheim"/>
                <a:sym typeface="Anaheim"/>
              </a:defRPr>
            </a:lvl4pPr>
            <a:lvl5pPr lvl="4" algn="ctr" rtl="0">
              <a:spcBef>
                <a:spcPts val="1600"/>
              </a:spcBef>
              <a:spcAft>
                <a:spcPts val="0"/>
              </a:spcAft>
              <a:buNone/>
              <a:defRPr sz="1600">
                <a:latin typeface="Anaheim"/>
                <a:ea typeface="Anaheim"/>
                <a:cs typeface="Anaheim"/>
                <a:sym typeface="Anaheim"/>
              </a:defRPr>
            </a:lvl5pPr>
            <a:lvl6pPr lvl="5" algn="ctr" rtl="0">
              <a:spcBef>
                <a:spcPts val="1600"/>
              </a:spcBef>
              <a:spcAft>
                <a:spcPts val="0"/>
              </a:spcAft>
              <a:buNone/>
              <a:defRPr sz="1600">
                <a:latin typeface="Anaheim"/>
                <a:ea typeface="Anaheim"/>
                <a:cs typeface="Anaheim"/>
                <a:sym typeface="Anaheim"/>
              </a:defRPr>
            </a:lvl6pPr>
            <a:lvl7pPr lvl="6" algn="ctr" rtl="0">
              <a:spcBef>
                <a:spcPts val="1600"/>
              </a:spcBef>
              <a:spcAft>
                <a:spcPts val="0"/>
              </a:spcAft>
              <a:buNone/>
              <a:defRPr sz="1600">
                <a:latin typeface="Anaheim"/>
                <a:ea typeface="Anaheim"/>
                <a:cs typeface="Anaheim"/>
                <a:sym typeface="Anaheim"/>
              </a:defRPr>
            </a:lvl7pPr>
            <a:lvl8pPr lvl="7" algn="ctr" rtl="0">
              <a:spcBef>
                <a:spcPts val="1600"/>
              </a:spcBef>
              <a:spcAft>
                <a:spcPts val="0"/>
              </a:spcAft>
              <a:buNone/>
              <a:defRPr sz="1600">
                <a:latin typeface="Anaheim"/>
                <a:ea typeface="Anaheim"/>
                <a:cs typeface="Anaheim"/>
                <a:sym typeface="Anaheim"/>
              </a:defRPr>
            </a:lvl8pPr>
            <a:lvl9pPr lvl="8" algn="ctr" rtl="0">
              <a:spcBef>
                <a:spcPts val="1600"/>
              </a:spcBef>
              <a:spcAft>
                <a:spcPts val="1600"/>
              </a:spcAft>
              <a:buNone/>
              <a:defRPr sz="1600">
                <a:latin typeface="Anaheim"/>
                <a:ea typeface="Anaheim"/>
                <a:cs typeface="Anaheim"/>
                <a:sym typeface="Anaheim"/>
              </a:defRPr>
            </a:lvl9pPr>
          </a:lstStyle>
          <a:p/>
        </p:txBody>
      </p:sp>
      <p:grpSp>
        <p:nvGrpSpPr>
          <p:cNvPr id="74" name="Google Shape;74;p9"/>
          <p:cNvGrpSpPr/>
          <p:nvPr/>
        </p:nvGrpSpPr>
        <p:grpSpPr>
          <a:xfrm>
            <a:off x="76200" y="76200"/>
            <a:ext cx="8991600" cy="4991100"/>
            <a:chOff x="76200" y="76200"/>
            <a:chExt cx="8991600" cy="4991100"/>
          </a:xfrm>
        </p:grpSpPr>
        <p:sp>
          <p:nvSpPr>
            <p:cNvPr id="75" name="Google Shape;75;p9"/>
            <p:cNvSpPr/>
            <p:nvPr/>
          </p:nvSpPr>
          <p:spPr>
            <a:xfrm>
              <a:off x="76200" y="762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ton"/>
                <a:ea typeface="Anton"/>
                <a:cs typeface="Anton"/>
                <a:sym typeface="Anton"/>
              </a:endParaRPr>
            </a:p>
          </p:txBody>
        </p:sp>
        <p:sp>
          <p:nvSpPr>
            <p:cNvPr id="76" name="Google Shape;76;p9"/>
            <p:cNvSpPr/>
            <p:nvPr/>
          </p:nvSpPr>
          <p:spPr>
            <a:xfrm>
              <a:off x="8797200" y="762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ton"/>
                <a:ea typeface="Anton"/>
                <a:cs typeface="Anton"/>
                <a:sym typeface="Anton"/>
              </a:endParaRPr>
            </a:p>
          </p:txBody>
        </p:sp>
        <p:sp>
          <p:nvSpPr>
            <p:cNvPr id="77" name="Google Shape;77;p9"/>
            <p:cNvSpPr/>
            <p:nvPr/>
          </p:nvSpPr>
          <p:spPr>
            <a:xfrm>
              <a:off x="76200" y="47967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ton"/>
                <a:ea typeface="Anton"/>
                <a:cs typeface="Anton"/>
                <a:sym typeface="Anton"/>
              </a:endParaRPr>
            </a:p>
          </p:txBody>
        </p:sp>
        <p:sp>
          <p:nvSpPr>
            <p:cNvPr id="78" name="Google Shape;78;p9"/>
            <p:cNvSpPr/>
            <p:nvPr/>
          </p:nvSpPr>
          <p:spPr>
            <a:xfrm>
              <a:off x="8797200" y="47967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nton"/>
                <a:ea typeface="Anton"/>
                <a:cs typeface="Anton"/>
                <a:sym typeface="Anton"/>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79" name="Shape 79"/>
        <p:cNvGrpSpPr/>
        <p:nvPr/>
      </p:nvGrpSpPr>
      <p:grpSpPr>
        <a:xfrm>
          <a:off x="0" y="0"/>
          <a:ext cx="0" cy="0"/>
          <a:chOff x="0" y="0"/>
          <a:chExt cx="0" cy="0"/>
        </a:xfrm>
      </p:grpSpPr>
      <p:sp>
        <p:nvSpPr>
          <p:cNvPr id="80" name="Google Shape;80;p10"/>
          <p:cNvSpPr/>
          <p:nvPr>
            <p:ph type="pic" idx="2"/>
          </p:nvPr>
        </p:nvSpPr>
        <p:spPr>
          <a:xfrm>
            <a:off x="0" y="-8850"/>
            <a:ext cx="9144000" cy="5143500"/>
          </a:xfrm>
          <a:prstGeom prst="rect">
            <a:avLst/>
          </a:prstGeom>
          <a:noFill/>
          <a:ln>
            <a:noFill/>
          </a:ln>
        </p:spPr>
      </p:sp>
      <p:sp>
        <p:nvSpPr>
          <p:cNvPr id="81" name="Google Shape;81;p10"/>
          <p:cNvSpPr txBox="1"/>
          <p:nvPr>
            <p:ph type="body" idx="1"/>
          </p:nvPr>
        </p:nvSpPr>
        <p:spPr>
          <a:xfrm>
            <a:off x="713225" y="3823300"/>
            <a:ext cx="7717500" cy="798000"/>
          </a:xfrm>
          <a:prstGeom prst="rect">
            <a:avLst/>
          </a:prstGeom>
          <a:solidFill>
            <a:schemeClr val="accent1"/>
          </a:solidFill>
          <a:ln>
            <a:noFill/>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4000"/>
              <a:buFont typeface="Anton"/>
              <a:buNone/>
              <a:defRPr sz="4000">
                <a:latin typeface="Anton"/>
                <a:ea typeface="Anton"/>
                <a:cs typeface="Anton"/>
                <a:sym typeface="Anton"/>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Anton"/>
              <a:buNone/>
              <a:defRPr sz="2400">
                <a:solidFill>
                  <a:schemeClr val="dk1"/>
                </a:solidFill>
                <a:latin typeface="Anton"/>
                <a:ea typeface="Anton"/>
                <a:cs typeface="Anton"/>
                <a:sym typeface="Anton"/>
              </a:defRPr>
            </a:lvl1pPr>
            <a:lvl2pPr lvl="1">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9pPr>
          </a:lstStyle>
          <a:p/>
        </p:txBody>
      </p:sp>
      <p:sp>
        <p:nvSpPr>
          <p:cNvPr id="7" name="Google Shape;7;p1"/>
          <p:cNvSpPr txBox="1"/>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marL="914400" lvl="1"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marL="1371600" lvl="2"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marL="1828800" lvl="3"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marL="2286000" lvl="4"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marL="2743200" lvl="5"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marL="3200400" lvl="6"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marL="3657600" lvl="7"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marL="4114800" lvl="8" indent="-317500">
              <a:lnSpc>
                <a:spcPct val="100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GIF"/></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2.png"/><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pic>
        <p:nvPicPr>
          <p:cNvPr id="106" name="Google Shape;106;p15"/>
          <p:cNvPicPr preferRelativeResize="0"/>
          <p:nvPr/>
        </p:nvPicPr>
        <p:blipFill rotWithShape="1">
          <a:blip r:embed="rId1"/>
          <a:srcRect l="42779" t="6693" r="44094" b="81710"/>
          <a:stretch>
            <a:fillRect/>
          </a:stretch>
        </p:blipFill>
        <p:spPr>
          <a:xfrm rot="10800000" flipH="1">
            <a:off x="5620488" y="1026151"/>
            <a:ext cx="574401" cy="507474"/>
          </a:xfrm>
          <a:prstGeom prst="rect">
            <a:avLst/>
          </a:prstGeom>
          <a:noFill/>
          <a:ln>
            <a:noFill/>
          </a:ln>
        </p:spPr>
      </p:pic>
      <p:pic>
        <p:nvPicPr>
          <p:cNvPr id="107" name="Google Shape;107;p15"/>
          <p:cNvPicPr preferRelativeResize="0"/>
          <p:nvPr/>
        </p:nvPicPr>
        <p:blipFill rotWithShape="1">
          <a:blip r:embed="rId1"/>
          <a:srcRect l="50634" t="9752" r="43731" b="81493"/>
          <a:stretch>
            <a:fillRect/>
          </a:stretch>
        </p:blipFill>
        <p:spPr>
          <a:xfrm rot="10800000" flipH="1">
            <a:off x="8764400" y="3527300"/>
            <a:ext cx="254775" cy="395850"/>
          </a:xfrm>
          <a:prstGeom prst="rect">
            <a:avLst/>
          </a:prstGeom>
          <a:noFill/>
          <a:ln>
            <a:noFill/>
          </a:ln>
        </p:spPr>
      </p:pic>
      <p:pic>
        <p:nvPicPr>
          <p:cNvPr id="108" name="Google Shape;108;p15"/>
          <p:cNvPicPr preferRelativeResize="0"/>
          <p:nvPr/>
        </p:nvPicPr>
        <p:blipFill rotWithShape="1">
          <a:blip r:embed="rId1"/>
          <a:srcRect l="46576" t="6693" r="44095" b="81710"/>
          <a:stretch>
            <a:fillRect/>
          </a:stretch>
        </p:blipFill>
        <p:spPr>
          <a:xfrm rot="10800000" flipH="1">
            <a:off x="8356172" y="815701"/>
            <a:ext cx="408225" cy="507474"/>
          </a:xfrm>
          <a:prstGeom prst="rect">
            <a:avLst/>
          </a:prstGeom>
          <a:noFill/>
          <a:ln>
            <a:noFill/>
          </a:ln>
        </p:spPr>
      </p:pic>
      <p:sp>
        <p:nvSpPr>
          <p:cNvPr id="2" name="Title 1"/>
          <p:cNvSpPr/>
          <p:nvPr>
            <p:ph type="ctrTitle"/>
          </p:nvPr>
        </p:nvSpPr>
        <p:spPr>
          <a:xfrm>
            <a:off x="719455" y="728345"/>
            <a:ext cx="7484745" cy="4105910"/>
          </a:xfrm>
        </p:spPr>
        <p:txBody>
          <a:bodyPr/>
          <a:p>
            <a:pPr algn="ctr"/>
            <a:r>
              <a:rPr lang="en-US" sz="3200">
                <a:latin typeface="Arial Regular" panose="020B0604020202020204" charset="0"/>
                <a:cs typeface="Arial Regular" panose="020B0604020202020204" charset="0"/>
              </a:rPr>
              <a:t>RetinaVision: Deep Learning Insights into Ocular Disease Identification</a:t>
            </a:r>
            <a:br>
              <a:rPr lang="en-US" sz="3200">
                <a:latin typeface="Arial Regular" panose="020B0604020202020204" charset="0"/>
                <a:cs typeface="Arial Regular" panose="020B0604020202020204" charset="0"/>
              </a:rPr>
            </a:br>
            <a:br>
              <a:rPr lang="en-US" sz="3200">
                <a:latin typeface="Arial Regular" panose="020B0604020202020204" charset="0"/>
                <a:cs typeface="Arial Regular" panose="020B0604020202020204" charset="0"/>
              </a:rPr>
            </a:br>
            <a:r>
              <a:rPr lang="en-US" sz="2400" b="1" dirty="0">
                <a:latin typeface="Arial Bold" panose="020B0604020202020204" charset="0"/>
                <a:cs typeface="Arial Bold" panose="020B0604020202020204" charset="0"/>
                <a:sym typeface="+mn-ea"/>
              </a:rPr>
              <a:t>21AIE312</a:t>
            </a:r>
            <a:br>
              <a:rPr lang="en-US" sz="2400" b="1" dirty="0">
                <a:latin typeface="Arial Bold" panose="020B0604020202020204" charset="0"/>
                <a:cs typeface="Arial Bold" panose="020B0604020202020204" charset="0"/>
              </a:rPr>
            </a:br>
            <a:r>
              <a:rPr lang="en-US" sz="2400" b="1" dirty="0">
                <a:latin typeface="Arial Bold" panose="020B0604020202020204" charset="0"/>
                <a:cs typeface="Arial Bold" panose="020B0604020202020204" charset="0"/>
                <a:sym typeface="+mn-ea"/>
              </a:rPr>
              <a:t>Deep Learning For Signal And Image Processing</a:t>
            </a:r>
            <a:br>
              <a:rPr lang="en-US" sz="2400" b="1" dirty="0">
                <a:latin typeface="Arial Bold" panose="020B0604020202020204" charset="0"/>
                <a:cs typeface="Arial Bold" panose="020B0604020202020204" charset="0"/>
                <a:sym typeface="+mn-ea"/>
              </a:rPr>
            </a:br>
            <a:r>
              <a:rPr lang="en-US" sz="2400" b="1" dirty="0">
                <a:latin typeface="Arial Bold" panose="020B0604020202020204" charset="0"/>
                <a:cs typeface="Arial Bold" panose="020B0604020202020204" charset="0"/>
                <a:sym typeface="+mn-ea"/>
              </a:rPr>
              <a:t>END SEMESTER PROJECT</a:t>
            </a:r>
            <a:br>
              <a:rPr lang="en-US" sz="2400" b="1" dirty="0">
                <a:latin typeface="Arial Bold" panose="020B0604020202020204" charset="0"/>
                <a:cs typeface="Arial Bold" panose="020B0604020202020204" charset="0"/>
                <a:sym typeface="+mn-ea"/>
              </a:rPr>
            </a:br>
            <a:br>
              <a:rPr lang="en-US" sz="2400" b="1" dirty="0">
                <a:latin typeface="Arial Bold" panose="020B0604020202020204" charset="0"/>
                <a:cs typeface="Arial Bold" panose="020B0604020202020204" charset="0"/>
                <a:sym typeface="+mn-ea"/>
              </a:rPr>
            </a:br>
            <a:r>
              <a:rPr lang="en-US" sz="2400" b="1" dirty="0">
                <a:latin typeface="Arial Bold" panose="020B0604020202020204" charset="0"/>
                <a:cs typeface="Arial Bold" panose="020B0604020202020204" charset="0"/>
                <a:sym typeface="+mn-ea"/>
              </a:rPr>
              <a:t>HEMA RADHIKA(CB.EN.U4AIE21050)</a:t>
            </a:r>
            <a:br>
              <a:rPr lang="en-US" sz="2400" b="1" dirty="0">
                <a:latin typeface="Arial Bold" panose="020B0604020202020204" charset="0"/>
                <a:cs typeface="Arial Bold" panose="020B0604020202020204" charset="0"/>
                <a:sym typeface="+mn-ea"/>
              </a:rPr>
            </a:br>
            <a:r>
              <a:rPr lang="en-US" sz="2400" b="1" dirty="0">
                <a:latin typeface="Arial Bold" panose="020B0604020202020204" charset="0"/>
                <a:cs typeface="Arial Bold" panose="020B0604020202020204" charset="0"/>
                <a:sym typeface="+mn-ea"/>
              </a:rPr>
              <a:t>BATCH-A</a:t>
            </a:r>
            <a:br>
              <a:rPr lang="en-US" sz="2400" b="1" dirty="0">
                <a:latin typeface="Arial Bold" panose="020B0604020202020204" charset="0"/>
                <a:cs typeface="Arial Bold" panose="020B0604020202020204" charset="0"/>
                <a:sym typeface="+mn-ea"/>
              </a:rPr>
            </a:br>
            <a:br>
              <a:rPr lang="en-US" sz="2400" b="1" cap="none" dirty="0">
                <a:latin typeface="Arial Bold" panose="020B0604020202020204" charset="0"/>
                <a:cs typeface="Arial Bold" panose="020B0604020202020204" charset="0"/>
              </a:rPr>
            </a:br>
            <a:endParaRPr lang="en-US" sz="2400" b="1">
              <a:latin typeface="Arial Bold" panose="020B0604020202020204" charset="0"/>
              <a:cs typeface="Arial Bold"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39750" y="267335"/>
            <a:ext cx="7145655" cy="1722120"/>
          </a:xfrm>
          <a:prstGeom prst="rect">
            <a:avLst/>
          </a:prstGeom>
          <a:noFill/>
        </p:spPr>
        <p:txBody>
          <a:bodyPr wrap="square" rtlCol="0">
            <a:spAutoFit/>
          </a:bodyPr>
          <a:p>
            <a:r>
              <a:rPr lang="en-US" sz="1800" b="1">
                <a:latin typeface="Arial Bold" panose="020B0604020202020204" charset="0"/>
                <a:cs typeface="Arial Bold" panose="020B0604020202020204" charset="0"/>
              </a:rPr>
              <a:t>3.Customised Pretrained Inception model Architecture:  </a:t>
            </a:r>
            <a:endParaRPr lang="en-US" sz="1800" b="1">
              <a:latin typeface="Arial Bold" panose="020B0604020202020204" charset="0"/>
              <a:cs typeface="Arial Bold" panose="020B0604020202020204" charset="0"/>
            </a:endParaRPr>
          </a:p>
          <a:p>
            <a:endParaRPr lang="en-US" sz="1800" b="1">
              <a:latin typeface="Arial Bold" panose="020B0604020202020204" charset="0"/>
              <a:cs typeface="Arial Bold" panose="020B0604020202020204" charset="0"/>
            </a:endParaRPr>
          </a:p>
          <a:p>
            <a:pPr marL="285750" indent="-285750">
              <a:buFont typeface="Wingdings" panose="05000000000000000000" charset="0"/>
              <a:buChar char=""/>
            </a:pPr>
            <a:r>
              <a:rPr lang="en-US">
                <a:latin typeface="Arial Bold" panose="020B0604020202020204" charset="0"/>
                <a:cs typeface="Arial Bold" panose="020B0604020202020204" charset="0"/>
              </a:rPr>
              <a:t>The goal of the inception module is to act as a “multi-level feature extractor” by computing 1×1, 3×3, and 5×5 convolutions within the same module of the network — the output of these filters are then stacked along the channel dimension and before being fed into the next layer in the network.</a:t>
            </a:r>
            <a:endParaRPr lang="en-US">
              <a:latin typeface="Arial Bold" panose="020B0604020202020204" charset="0"/>
              <a:cs typeface="Arial Bold" panose="020B0604020202020204" charset="0"/>
            </a:endParaRPr>
          </a:p>
          <a:p>
            <a:endParaRPr lang="en-US">
              <a:latin typeface="Arial Bold" panose="020B0604020202020204" charset="0"/>
              <a:cs typeface="Arial Bold" panose="020B0604020202020204" charset="0"/>
            </a:endParaRPr>
          </a:p>
        </p:txBody>
      </p:sp>
      <p:pic>
        <p:nvPicPr>
          <p:cNvPr id="5" name="Picture Placeholder 4" descr="Screenshot 2024-05-23 at 9.27.45 PM"/>
          <p:cNvPicPr>
            <a:picLocks noChangeAspect="1"/>
          </p:cNvPicPr>
          <p:nvPr>
            <p:ph type="pic" idx="2"/>
          </p:nvPr>
        </p:nvPicPr>
        <p:blipFill>
          <a:blip r:embed="rId1"/>
          <a:stretch>
            <a:fillRect/>
          </a:stretch>
        </p:blipFill>
        <p:spPr>
          <a:xfrm>
            <a:off x="639445" y="2053590"/>
            <a:ext cx="7572375" cy="28333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63855" y="554990"/>
            <a:ext cx="8474710" cy="1814830"/>
          </a:xfrm>
          <a:prstGeom prst="rect">
            <a:avLst/>
          </a:prstGeom>
          <a:noFill/>
        </p:spPr>
        <p:txBody>
          <a:bodyPr wrap="square" rtlCol="0">
            <a:spAutoFit/>
          </a:bodyPr>
          <a:p>
            <a:pPr algn="l"/>
            <a:r>
              <a:rPr lang="en-US" b="1" u="sng">
                <a:latin typeface="Arial Bold" panose="020B0604020202020204" charset="0"/>
                <a:cs typeface="Arial Bold" panose="020B0604020202020204" charset="0"/>
              </a:rPr>
              <a:t>4.Transfer Learning Approach Architecture:</a:t>
            </a:r>
            <a:endParaRPr lang="en-US" b="1" u="sng">
              <a:latin typeface="Arial Bold" panose="020B0604020202020204" charset="0"/>
              <a:cs typeface="Arial Bold" panose="020B0604020202020204" charset="0"/>
            </a:endParaRPr>
          </a:p>
          <a:p>
            <a:pPr marL="285750" indent="-285750" algn="l">
              <a:buFont typeface="Wingdings" panose="05000000000000000000" charset="0"/>
              <a:buChar char=""/>
            </a:pPr>
            <a:r>
              <a:rPr lang="en-US"/>
              <a:t>In this transfer learning approach, a pretrained ResNet50 model, initialized with ImageNet weights, is used as the base model. </a:t>
            </a:r>
            <a:endParaRPr lang="en-US"/>
          </a:p>
          <a:p>
            <a:pPr marL="285750" indent="-285750" algn="l">
              <a:buFont typeface="Wingdings" panose="05000000000000000000" charset="0"/>
              <a:buChar char=""/>
            </a:pPr>
            <a:r>
              <a:rPr lang="en-US"/>
              <a:t>The top layers are excluded, and a new dense layer with softmax activation is added to classify into the specified number of classes (NUM_CLASSES). </a:t>
            </a:r>
            <a:endParaRPr lang="en-US"/>
          </a:p>
          <a:p>
            <a:pPr marL="285750" indent="-285750" algn="l">
              <a:buFont typeface="Wingdings" panose="05000000000000000000" charset="0"/>
              <a:buChar char=""/>
            </a:pPr>
            <a:r>
              <a:rPr lang="en-US"/>
              <a:t>The base ResNet50 model is set to be trainable, allowing fine-tuning. The model is compiled with an SGD optimizer and a categorical cross-entropy loss with label smoothing. The model is then trained on the training data with a validation split to monitor performance.</a:t>
            </a:r>
            <a:endParaRPr lang="en-US"/>
          </a:p>
        </p:txBody>
      </p:sp>
      <p:pic>
        <p:nvPicPr>
          <p:cNvPr id="5" name="Picture Placeholder 4" descr="Screenshot 2024-05-23 at 10.13.30 PM"/>
          <p:cNvPicPr>
            <a:picLocks noChangeAspect="1"/>
          </p:cNvPicPr>
          <p:nvPr>
            <p:ph type="pic" idx="2"/>
          </p:nvPr>
        </p:nvPicPr>
        <p:blipFill>
          <a:blip r:embed="rId1"/>
          <a:stretch>
            <a:fillRect/>
          </a:stretch>
        </p:blipFill>
        <p:spPr>
          <a:xfrm>
            <a:off x="2483485" y="2427605"/>
            <a:ext cx="3365500" cy="25857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36905" y="229870"/>
            <a:ext cx="7673340" cy="1660525"/>
          </a:xfrm>
          <a:prstGeom prst="rect">
            <a:avLst/>
          </a:prstGeom>
          <a:noFill/>
        </p:spPr>
        <p:txBody>
          <a:bodyPr wrap="square" rtlCol="0">
            <a:spAutoFit/>
          </a:bodyPr>
          <a:p>
            <a:r>
              <a:rPr lang="en-US" sz="1800" b="1" u="sng">
                <a:latin typeface="Arial Bold" panose="020B0604020202020204" charset="0"/>
                <a:cs typeface="Arial Bold" panose="020B0604020202020204" charset="0"/>
              </a:rPr>
              <a:t>5.MIRNet Architecture</a:t>
            </a:r>
            <a:r>
              <a:rPr lang="en-US" u="sng"/>
              <a:t>:</a:t>
            </a:r>
            <a:endParaRPr lang="en-US" u="sng"/>
          </a:p>
          <a:p>
            <a:pPr marL="285750" indent="-285750">
              <a:buFont typeface="Wingdings" panose="05000000000000000000" charset="0"/>
              <a:buChar char=""/>
            </a:pPr>
            <a:r>
              <a:rPr lang="en-US"/>
              <a:t>A feature extraction model that computes a complementary set of features across multiple spatial scales, while maintaining the original high-resolution features to preserve precise spatial details.</a:t>
            </a:r>
            <a:endParaRPr lang="en-US"/>
          </a:p>
          <a:p>
            <a:pPr marL="285750" indent="-285750">
              <a:buFont typeface="Wingdings" panose="05000000000000000000" charset="0"/>
              <a:buChar char=""/>
            </a:pPr>
            <a:r>
              <a:rPr lang="en-US"/>
              <a:t>A regularly repeated mechanism for information exchange, where the features across multi-resolution branches are progressively fused together for improved representation learning.</a:t>
            </a:r>
            <a:endParaRPr lang="en-US"/>
          </a:p>
          <a:p>
            <a:pPr marL="285750" indent="-285750">
              <a:buFont typeface="Wingdings" panose="05000000000000000000" charset="0"/>
              <a:buChar char=""/>
            </a:pPr>
            <a:endParaRPr lang="en-US"/>
          </a:p>
        </p:txBody>
      </p:sp>
      <p:pic>
        <p:nvPicPr>
          <p:cNvPr id="6" name="Picture Placeholder 5" descr="Screenshot 2024-05-23 at 10.28.37 PM"/>
          <p:cNvPicPr>
            <a:picLocks noChangeAspect="1"/>
          </p:cNvPicPr>
          <p:nvPr>
            <p:ph type="pic" idx="2"/>
          </p:nvPr>
        </p:nvPicPr>
        <p:blipFill>
          <a:blip r:embed="rId1"/>
          <a:stretch>
            <a:fillRect/>
          </a:stretch>
        </p:blipFill>
        <p:spPr>
          <a:xfrm>
            <a:off x="827405" y="1635125"/>
            <a:ext cx="7457440" cy="30740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50850" y="483870"/>
            <a:ext cx="8599170" cy="1168400"/>
          </a:xfrm>
          <a:prstGeom prst="rect">
            <a:avLst/>
          </a:prstGeom>
          <a:noFill/>
        </p:spPr>
        <p:txBody>
          <a:bodyPr wrap="square" rtlCol="0">
            <a:spAutoFit/>
          </a:bodyPr>
          <a:p>
            <a:pPr marL="285750" indent="-285750" algn="l">
              <a:buFont typeface="Wingdings" panose="05000000000000000000" charset="0"/>
              <a:buChar char=""/>
            </a:pPr>
            <a:r>
              <a:rPr lang="en-US"/>
              <a:t>A new approach to fuse multi-scale features using a selective kernel network that dynamically combines variable receptive fields and faithfully preserves the original feature information at each spatial resolution.</a:t>
            </a:r>
            <a:endParaRPr lang="en-US"/>
          </a:p>
          <a:p>
            <a:pPr marL="285750" indent="-285750" algn="l">
              <a:buFont typeface="Wingdings" panose="05000000000000000000" charset="0"/>
              <a:buChar char=""/>
            </a:pPr>
            <a:r>
              <a:rPr lang="en-US"/>
              <a:t>A recursive residual design that progressively breaks down the input signal in order to simplify the overall learning process, and allows the construction of very deep networks.</a:t>
            </a:r>
            <a:endParaRPr lang="en-US"/>
          </a:p>
        </p:txBody>
      </p:sp>
      <p:sp>
        <p:nvSpPr>
          <p:cNvPr id="5" name="Text Box 4"/>
          <p:cNvSpPr txBox="1"/>
          <p:nvPr/>
        </p:nvSpPr>
        <p:spPr>
          <a:xfrm>
            <a:off x="407670" y="1889125"/>
            <a:ext cx="8686165" cy="737235"/>
          </a:xfrm>
          <a:prstGeom prst="rect">
            <a:avLst/>
          </a:prstGeom>
          <a:noFill/>
        </p:spPr>
        <p:txBody>
          <a:bodyPr wrap="square" rtlCol="0">
            <a:spAutoFit/>
          </a:bodyPr>
          <a:p>
            <a:pPr algn="l"/>
            <a:r>
              <a:rPr lang="en-US" b="1">
                <a:latin typeface="Arial Bold" panose="020B0604020202020204" charset="0"/>
                <a:cs typeface="Arial Bold" panose="020B0604020202020204" charset="0"/>
              </a:rPr>
              <a:t>Selective Kernel Feature Fusion:</a:t>
            </a:r>
            <a:endParaRPr lang="en-US" b="1">
              <a:latin typeface="Arial Bold" panose="020B0604020202020204" charset="0"/>
              <a:cs typeface="Arial Bold" panose="020B0604020202020204" charset="0"/>
            </a:endParaRPr>
          </a:p>
          <a:p>
            <a:pPr marL="285750" indent="-285750" algn="l">
              <a:buFont typeface="Wingdings" panose="05000000000000000000" charset="0"/>
              <a:buChar char=""/>
            </a:pPr>
            <a:r>
              <a:rPr lang="en-US">
                <a:latin typeface="Arial" panose="020B0604020202020204" pitchFamily="34" charset="0"/>
                <a:cs typeface="Arial" panose="020B0604020202020204" pitchFamily="34" charset="0"/>
              </a:rPr>
              <a:t>The Selective Kernel Feature Fusion or SKFF module performs dynamic adjustment of receptive fields via two operations: Fuse and Select</a:t>
            </a:r>
            <a:endParaRPr lang="en-US">
              <a:latin typeface="Arial" panose="020B0604020202020204" pitchFamily="34" charset="0"/>
              <a:cs typeface="Arial" panose="020B0604020202020204" pitchFamily="34" charset="0"/>
            </a:endParaRPr>
          </a:p>
        </p:txBody>
      </p:sp>
      <p:pic>
        <p:nvPicPr>
          <p:cNvPr id="6" name="Picture Placeholder 5" descr="Screenshot 2024-05-23 at 10.36.14 PM"/>
          <p:cNvPicPr>
            <a:picLocks noChangeAspect="1"/>
          </p:cNvPicPr>
          <p:nvPr>
            <p:ph type="pic" idx="2"/>
          </p:nvPr>
        </p:nvPicPr>
        <p:blipFill>
          <a:blip r:embed="rId1"/>
          <a:stretch>
            <a:fillRect/>
          </a:stretch>
        </p:blipFill>
        <p:spPr>
          <a:xfrm>
            <a:off x="755015" y="2644140"/>
            <a:ext cx="7518400" cy="23863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81965" y="347980"/>
            <a:ext cx="8556625" cy="1660525"/>
          </a:xfrm>
          <a:prstGeom prst="rect">
            <a:avLst/>
          </a:prstGeom>
          <a:noFill/>
        </p:spPr>
        <p:txBody>
          <a:bodyPr wrap="square" rtlCol="0">
            <a:spAutoFit/>
          </a:bodyPr>
          <a:p>
            <a:pPr algn="l"/>
            <a:r>
              <a:rPr lang="en-US" sz="1800" b="1">
                <a:latin typeface="Arial Bold" panose="020B0604020202020204" charset="0"/>
                <a:cs typeface="Arial Bold" panose="020B0604020202020204" charset="0"/>
              </a:rPr>
              <a:t>Dual Attention Unit:</a:t>
            </a:r>
            <a:endParaRPr lang="en-US" sz="1800" b="1">
              <a:latin typeface="Arial Bold" panose="020B0604020202020204" charset="0"/>
              <a:cs typeface="Arial Bold" panose="020B0604020202020204" charset="0"/>
            </a:endParaRPr>
          </a:p>
          <a:p>
            <a:pPr marL="285750" indent="-285750" algn="l">
              <a:buFont typeface="Wingdings" panose="05000000000000000000" charset="0"/>
              <a:buChar char=""/>
            </a:pPr>
            <a:r>
              <a:rPr lang="en-US"/>
              <a:t>The Dual Attention Unit or DAU is used to extract features in the convolutional streams. While the SKFF block fuses information across multi-resolution branches, we also need a mechanism to share information within a feature tensor, both along the spatial and the channel dimensions which is done by the DAU block. </a:t>
            </a:r>
            <a:endParaRPr lang="en-US"/>
          </a:p>
          <a:p>
            <a:pPr marL="285750" indent="-285750" algn="l">
              <a:buFont typeface="Wingdings" panose="05000000000000000000" charset="0"/>
              <a:buChar char=""/>
            </a:pPr>
            <a:r>
              <a:rPr lang="en-US"/>
              <a:t>The DAU suppresses less useful features and only allows more informative ones to pass further. This feature recalibration is achieved by using Channel Attention and Spatial Attention mechanisms.</a:t>
            </a:r>
            <a:endParaRPr lang="en-US"/>
          </a:p>
        </p:txBody>
      </p:sp>
      <p:pic>
        <p:nvPicPr>
          <p:cNvPr id="5" name="Picture Placeholder 4" descr="Screenshot 2024-05-23 at 10.40.22 PM"/>
          <p:cNvPicPr>
            <a:picLocks noChangeAspect="1"/>
          </p:cNvPicPr>
          <p:nvPr>
            <p:ph type="pic" idx="2"/>
          </p:nvPr>
        </p:nvPicPr>
        <p:blipFill>
          <a:blip r:embed="rId1"/>
          <a:stretch>
            <a:fillRect/>
          </a:stretch>
        </p:blipFill>
        <p:spPr>
          <a:xfrm>
            <a:off x="323850" y="2355850"/>
            <a:ext cx="8420100" cy="2260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36220" y="556260"/>
            <a:ext cx="9203055" cy="1014730"/>
          </a:xfrm>
          <a:prstGeom prst="rect">
            <a:avLst/>
          </a:prstGeom>
          <a:noFill/>
        </p:spPr>
        <p:txBody>
          <a:bodyPr wrap="square" rtlCol="0">
            <a:spAutoFit/>
          </a:bodyPr>
          <a:p>
            <a:pPr algn="l"/>
            <a:r>
              <a:rPr lang="en-US" sz="1800" b="1">
                <a:latin typeface="Arial Bold" panose="020B0604020202020204" charset="0"/>
                <a:cs typeface="Arial Bold" panose="020B0604020202020204" charset="0"/>
              </a:rPr>
              <a:t>Multi-Scale Residual Block:</a:t>
            </a:r>
            <a:endParaRPr lang="en-US" sz="1800" b="1">
              <a:latin typeface="Arial Bold" panose="020B0604020202020204" charset="0"/>
              <a:cs typeface="Arial Bold" panose="020B0604020202020204" charset="0"/>
            </a:endParaRPr>
          </a:p>
          <a:p>
            <a:pPr marL="285750" indent="-285750" algn="l">
              <a:buFont typeface="Wingdings" panose="05000000000000000000" charset="0"/>
              <a:buChar char=""/>
            </a:pPr>
            <a:r>
              <a:rPr lang="en-US"/>
              <a:t>The Multi-Scale Residual Block is capable of generating a spatially-precise output by maintaining high-resolution representations, while receiving rich contextual information from low-resolutions. The MRB consists of multiple (three in this paper) fully-convolutional streams connected in parallel.</a:t>
            </a:r>
            <a:endParaRPr lang="en-US"/>
          </a:p>
        </p:txBody>
      </p:sp>
      <p:pic>
        <p:nvPicPr>
          <p:cNvPr id="5" name="Picture Placeholder 4" descr="Screenshot 2024-05-23 at 10.43.04 PM"/>
          <p:cNvPicPr>
            <a:picLocks noChangeAspect="1"/>
          </p:cNvPicPr>
          <p:nvPr>
            <p:ph type="pic" idx="2"/>
          </p:nvPr>
        </p:nvPicPr>
        <p:blipFill>
          <a:blip r:embed="rId1"/>
          <a:stretch>
            <a:fillRect/>
          </a:stretch>
        </p:blipFill>
        <p:spPr>
          <a:xfrm>
            <a:off x="539750" y="1851660"/>
            <a:ext cx="8394700" cy="25603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714375" y="325120"/>
            <a:ext cx="3791585" cy="368300"/>
          </a:xfrm>
          <a:prstGeom prst="rect">
            <a:avLst/>
          </a:prstGeom>
          <a:noFill/>
        </p:spPr>
        <p:txBody>
          <a:bodyPr wrap="square" rtlCol="0">
            <a:spAutoFit/>
          </a:bodyPr>
          <a:p>
            <a:r>
              <a:rPr lang="en-US" sz="1800" b="1">
                <a:latin typeface="Arial Bold" panose="020B0604020202020204" charset="0"/>
                <a:cs typeface="Arial Bold" panose="020B0604020202020204" charset="0"/>
              </a:rPr>
              <a:t>RESULTS AND DISCUSSIONS:</a:t>
            </a:r>
            <a:endParaRPr lang="en-US" sz="1800" b="1">
              <a:latin typeface="Arial Bold" panose="020B0604020202020204" charset="0"/>
              <a:cs typeface="Arial Bold" panose="020B0604020202020204" charset="0"/>
            </a:endParaRPr>
          </a:p>
        </p:txBody>
      </p:sp>
      <p:sp>
        <p:nvSpPr>
          <p:cNvPr id="7" name="Text Box 6"/>
          <p:cNvSpPr txBox="1"/>
          <p:nvPr/>
        </p:nvSpPr>
        <p:spPr>
          <a:xfrm>
            <a:off x="466090" y="895350"/>
            <a:ext cx="1349375" cy="521970"/>
          </a:xfrm>
          <a:prstGeom prst="rect">
            <a:avLst/>
          </a:prstGeom>
          <a:noFill/>
        </p:spPr>
        <p:txBody>
          <a:bodyPr wrap="none" rtlCol="0">
            <a:spAutoFit/>
          </a:bodyPr>
          <a:p>
            <a:r>
              <a:rPr lang="en-US" b="1">
                <a:latin typeface="Arial Bold" panose="020B0604020202020204" charset="0"/>
                <a:cs typeface="Arial Bold" panose="020B0604020202020204" charset="0"/>
              </a:rPr>
              <a:t>1.DENSE NET</a:t>
            </a:r>
            <a:endParaRPr lang="en-US" b="1">
              <a:latin typeface="Arial Bold" panose="020B0604020202020204" charset="0"/>
              <a:cs typeface="Arial Bold" panose="020B0604020202020204" charset="0"/>
            </a:endParaRPr>
          </a:p>
          <a:p>
            <a:endParaRPr lang="en-US" b="1">
              <a:latin typeface="Arial Bold" panose="020B0604020202020204" charset="0"/>
              <a:cs typeface="Arial Bold" panose="020B0604020202020204" charset="0"/>
            </a:endParaRPr>
          </a:p>
        </p:txBody>
      </p:sp>
      <p:pic>
        <p:nvPicPr>
          <p:cNvPr id="8" name="Picture Placeholder 7" descr="Screenshot 2024-05-24 at 6.02.31 AM"/>
          <p:cNvPicPr>
            <a:picLocks noChangeAspect="1"/>
          </p:cNvPicPr>
          <p:nvPr>
            <p:ph type="pic" idx="2"/>
          </p:nvPr>
        </p:nvPicPr>
        <p:blipFill>
          <a:blip r:embed="rId1"/>
          <a:stretch>
            <a:fillRect/>
          </a:stretch>
        </p:blipFill>
        <p:spPr>
          <a:xfrm>
            <a:off x="2124075" y="987425"/>
            <a:ext cx="6804660" cy="834390"/>
          </a:xfrm>
          <a:prstGeom prst="rect">
            <a:avLst/>
          </a:prstGeom>
        </p:spPr>
      </p:pic>
      <p:pic>
        <p:nvPicPr>
          <p:cNvPr id="10" name="Picture 9" descr="Screenshot 2024-05-24 at 6.02.41 AM"/>
          <p:cNvPicPr>
            <a:picLocks noChangeAspect="1"/>
          </p:cNvPicPr>
          <p:nvPr/>
        </p:nvPicPr>
        <p:blipFill>
          <a:blip r:embed="rId2"/>
          <a:stretch>
            <a:fillRect/>
          </a:stretch>
        </p:blipFill>
        <p:spPr>
          <a:xfrm>
            <a:off x="1979930" y="2571750"/>
            <a:ext cx="5600700" cy="2298700"/>
          </a:xfrm>
          <a:prstGeom prst="rect">
            <a:avLst/>
          </a:prstGeom>
        </p:spPr>
      </p:pic>
      <p:sp>
        <p:nvSpPr>
          <p:cNvPr id="11" name="Text Box 10"/>
          <p:cNvSpPr txBox="1"/>
          <p:nvPr/>
        </p:nvSpPr>
        <p:spPr>
          <a:xfrm>
            <a:off x="714375" y="2126615"/>
            <a:ext cx="2882265" cy="306705"/>
          </a:xfrm>
          <a:prstGeom prst="rect">
            <a:avLst/>
          </a:prstGeom>
          <a:noFill/>
        </p:spPr>
        <p:txBody>
          <a:bodyPr wrap="square" rtlCol="0">
            <a:spAutoFit/>
          </a:bodyPr>
          <a:p>
            <a:r>
              <a:rPr lang="en-US"/>
              <a:t>CLASSIFICATION REPORT</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72465" y="407670"/>
            <a:ext cx="1033780" cy="306705"/>
          </a:xfrm>
          <a:prstGeom prst="rect">
            <a:avLst/>
          </a:prstGeom>
          <a:noFill/>
        </p:spPr>
        <p:txBody>
          <a:bodyPr wrap="none" rtlCol="0">
            <a:spAutoFit/>
          </a:bodyPr>
          <a:p>
            <a:r>
              <a:rPr lang="en-US" b="1">
                <a:latin typeface="Arial Bold" panose="020B0604020202020204" charset="0"/>
                <a:cs typeface="Arial Bold" panose="020B0604020202020204" charset="0"/>
              </a:rPr>
              <a:t>2.VGG 19:</a:t>
            </a:r>
            <a:endParaRPr lang="en-US" b="1">
              <a:latin typeface="Arial Bold" panose="020B0604020202020204" charset="0"/>
              <a:cs typeface="Arial Bold" panose="020B0604020202020204" charset="0"/>
            </a:endParaRPr>
          </a:p>
        </p:txBody>
      </p:sp>
      <p:pic>
        <p:nvPicPr>
          <p:cNvPr id="5" name="Picture Placeholder 4" descr="Screenshot 2024-05-24 at 6.07.00 AM"/>
          <p:cNvPicPr>
            <a:picLocks noChangeAspect="1"/>
          </p:cNvPicPr>
          <p:nvPr>
            <p:ph type="pic" idx="2"/>
          </p:nvPr>
        </p:nvPicPr>
        <p:blipFill>
          <a:blip r:embed="rId1"/>
          <a:stretch>
            <a:fillRect/>
          </a:stretch>
        </p:blipFill>
        <p:spPr>
          <a:xfrm>
            <a:off x="2051685" y="267335"/>
            <a:ext cx="6154420" cy="3146425"/>
          </a:xfrm>
          <a:prstGeom prst="rect">
            <a:avLst/>
          </a:prstGeom>
        </p:spPr>
      </p:pic>
      <p:pic>
        <p:nvPicPr>
          <p:cNvPr id="7" name="Picture 6" descr="Screenshot 2024-05-24 at 6.06.33 AM"/>
          <p:cNvPicPr>
            <a:picLocks noChangeAspect="1"/>
          </p:cNvPicPr>
          <p:nvPr/>
        </p:nvPicPr>
        <p:blipFill>
          <a:blip r:embed="rId2"/>
          <a:stretch>
            <a:fillRect/>
          </a:stretch>
        </p:blipFill>
        <p:spPr>
          <a:xfrm>
            <a:off x="672465" y="3580130"/>
            <a:ext cx="8293100" cy="901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43255" y="348615"/>
            <a:ext cx="2962910" cy="521970"/>
          </a:xfrm>
          <a:prstGeom prst="rect">
            <a:avLst/>
          </a:prstGeom>
          <a:noFill/>
        </p:spPr>
        <p:txBody>
          <a:bodyPr wrap="none" rtlCol="0">
            <a:spAutoFit/>
          </a:bodyPr>
          <a:p>
            <a:r>
              <a:rPr lang="en-US"/>
              <a:t>3.Customised Pretrained Inception:</a:t>
            </a:r>
            <a:endParaRPr lang="en-US"/>
          </a:p>
          <a:p>
            <a:endParaRPr lang="en-US"/>
          </a:p>
        </p:txBody>
      </p:sp>
      <p:pic>
        <p:nvPicPr>
          <p:cNvPr id="5" name="Picture Placeholder 4" descr="Screenshot 2024-05-24 at 6.09.40 AM"/>
          <p:cNvPicPr>
            <a:picLocks noChangeAspect="1"/>
          </p:cNvPicPr>
          <p:nvPr>
            <p:ph type="pic" idx="2"/>
          </p:nvPr>
        </p:nvPicPr>
        <p:blipFill>
          <a:blip r:embed="rId1"/>
          <a:stretch>
            <a:fillRect/>
          </a:stretch>
        </p:blipFill>
        <p:spPr>
          <a:xfrm>
            <a:off x="683895" y="771525"/>
            <a:ext cx="7600950" cy="633730"/>
          </a:xfrm>
          <a:prstGeom prst="rect">
            <a:avLst/>
          </a:prstGeom>
        </p:spPr>
      </p:pic>
      <p:pic>
        <p:nvPicPr>
          <p:cNvPr id="7" name="Picture 6" descr="Screenshot 2024-05-24 at 6.09.49 AM"/>
          <p:cNvPicPr>
            <a:picLocks noChangeAspect="1"/>
          </p:cNvPicPr>
          <p:nvPr/>
        </p:nvPicPr>
        <p:blipFill>
          <a:blip r:embed="rId2"/>
          <a:stretch>
            <a:fillRect/>
          </a:stretch>
        </p:blipFill>
        <p:spPr>
          <a:xfrm>
            <a:off x="1647190" y="1707515"/>
            <a:ext cx="5849620" cy="31286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790575" y="496570"/>
            <a:ext cx="1785620" cy="521970"/>
          </a:xfrm>
          <a:prstGeom prst="rect">
            <a:avLst/>
          </a:prstGeom>
          <a:noFill/>
        </p:spPr>
        <p:txBody>
          <a:bodyPr wrap="none" rtlCol="0">
            <a:spAutoFit/>
          </a:bodyPr>
          <a:p>
            <a:r>
              <a:rPr lang="en-US"/>
              <a:t>4.Transfer Learning:</a:t>
            </a:r>
            <a:endParaRPr lang="en-US"/>
          </a:p>
          <a:p>
            <a:endParaRPr lang="en-US"/>
          </a:p>
        </p:txBody>
      </p:sp>
      <p:pic>
        <p:nvPicPr>
          <p:cNvPr id="5" name="Picture Placeholder 4" descr="Screenshot 2024-05-24 at 6.12.09 AM"/>
          <p:cNvPicPr>
            <a:picLocks noChangeAspect="1"/>
          </p:cNvPicPr>
          <p:nvPr>
            <p:ph type="pic" idx="2"/>
          </p:nvPr>
        </p:nvPicPr>
        <p:blipFill>
          <a:blip r:embed="rId1"/>
          <a:stretch>
            <a:fillRect/>
          </a:stretch>
        </p:blipFill>
        <p:spPr>
          <a:xfrm>
            <a:off x="179705" y="843280"/>
            <a:ext cx="9144000" cy="828675"/>
          </a:xfrm>
          <a:prstGeom prst="rect">
            <a:avLst/>
          </a:prstGeom>
        </p:spPr>
      </p:pic>
      <p:pic>
        <p:nvPicPr>
          <p:cNvPr id="7" name="Picture 6" descr="Screenshot 2024-05-24 at 6.12.24 AM"/>
          <p:cNvPicPr>
            <a:picLocks noChangeAspect="1"/>
          </p:cNvPicPr>
          <p:nvPr/>
        </p:nvPicPr>
        <p:blipFill>
          <a:blip r:embed="rId2"/>
          <a:stretch>
            <a:fillRect/>
          </a:stretch>
        </p:blipFill>
        <p:spPr>
          <a:xfrm>
            <a:off x="827405" y="1779270"/>
            <a:ext cx="7048500" cy="32131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2" name="Shape 112"/>
        <p:cNvGrpSpPr/>
        <p:nvPr/>
      </p:nvGrpSpPr>
      <p:grpSpPr>
        <a:xfrm>
          <a:off x="0" y="0"/>
          <a:ext cx="0" cy="0"/>
          <a:chOff x="0" y="0"/>
          <a:chExt cx="0" cy="0"/>
        </a:xfrm>
      </p:grpSpPr>
      <p:sp>
        <p:nvSpPr>
          <p:cNvPr id="113" name="Google Shape;113;p16"/>
          <p:cNvSpPr txBox="1"/>
          <p:nvPr>
            <p:ph type="title"/>
          </p:nvPr>
        </p:nvSpPr>
        <p:spPr>
          <a:xfrm>
            <a:off x="740664" y="466344"/>
            <a:ext cx="7662600" cy="5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u="sng">
                <a:solidFill>
                  <a:schemeClr val="dk2"/>
                </a:solidFill>
              </a:rPr>
              <a:t>INTRODUCTION:</a:t>
            </a:r>
            <a:br>
              <a:rPr lang="en-US" b="1" u="sng">
                <a:solidFill>
                  <a:schemeClr val="dk2"/>
                </a:solidFill>
              </a:rPr>
            </a:br>
            <a:br>
              <a:rPr lang="en-US" u="sng">
                <a:solidFill>
                  <a:schemeClr val="dk2"/>
                </a:solidFill>
                <a:effectLst>
                  <a:outerShdw blurRad="38100" dist="38100" dir="2700000" algn="tl">
                    <a:srgbClr val="000000">
                      <a:alpha val="43137"/>
                    </a:srgbClr>
                  </a:outerShdw>
                </a:effectLst>
              </a:rPr>
            </a:br>
            <a:endParaRPr lang="en-US" u="sng">
              <a:solidFill>
                <a:schemeClr val="dk2"/>
              </a:solidFill>
              <a:effectLst>
                <a:outerShdw blurRad="38100" dist="38100" dir="2700000" algn="tl">
                  <a:srgbClr val="000000">
                    <a:alpha val="43137"/>
                  </a:srgbClr>
                </a:outerShdw>
              </a:effectLst>
            </a:endParaRPr>
          </a:p>
        </p:txBody>
      </p:sp>
      <p:sp>
        <p:nvSpPr>
          <p:cNvPr id="2" name="Text Box 1"/>
          <p:cNvSpPr txBox="1"/>
          <p:nvPr/>
        </p:nvSpPr>
        <p:spPr>
          <a:xfrm>
            <a:off x="827405" y="1131570"/>
            <a:ext cx="7312660" cy="1414780"/>
          </a:xfrm>
          <a:prstGeom prst="rect">
            <a:avLst/>
          </a:prstGeom>
          <a:noFill/>
        </p:spPr>
        <p:txBody>
          <a:bodyPr wrap="square" rtlCol="0">
            <a:spAutoFit/>
          </a:bodyPr>
          <a:p>
            <a:r>
              <a:rPr lang="en-US"/>
              <a:t>What is Ocular Disease Recognition?</a:t>
            </a:r>
            <a:endParaRPr lang="en-US"/>
          </a:p>
          <a:p>
            <a:pPr marL="171450" indent="-171450">
              <a:buFont typeface="Wingdings" panose="05000000000000000000" charset="0"/>
              <a:buChar char=""/>
            </a:pPr>
            <a:r>
              <a:rPr lang="en-US" sz="1200"/>
              <a:t>The importance of ocular disease recognition cannot be overstated. Visual impairment and blindness resulting from undiagnosed or untreated ocular diseases have profound implications on individuals' quality of life and socioeconomic well-being. Moreover, the economic burden associated with vision loss is substantial, affecting healthcare systems and society at large. Therefore, developing efficient and accurate methods for ocular disease recognition is paramount to improving patient outcomes and reducing the societal impact of these conditions</a:t>
            </a:r>
            <a:endParaRPr lang="en-US" sz="1200"/>
          </a:p>
        </p:txBody>
      </p:sp>
      <p:sp>
        <p:nvSpPr>
          <p:cNvPr id="3" name="Text Box 2"/>
          <p:cNvSpPr txBox="1"/>
          <p:nvPr/>
        </p:nvSpPr>
        <p:spPr>
          <a:xfrm>
            <a:off x="941070" y="2804160"/>
            <a:ext cx="7953375" cy="1229995"/>
          </a:xfrm>
          <a:prstGeom prst="rect">
            <a:avLst/>
          </a:prstGeom>
          <a:noFill/>
        </p:spPr>
        <p:txBody>
          <a:bodyPr wrap="square" rtlCol="0">
            <a:spAutoFit/>
          </a:bodyPr>
          <a:p>
            <a:pPr algn="l"/>
            <a:r>
              <a:rPr lang="en-US"/>
              <a:t>Objective of the Project:</a:t>
            </a:r>
            <a:endParaRPr lang="en-US"/>
          </a:p>
          <a:p>
            <a:pPr marL="171450" indent="-171450" algn="l">
              <a:buFont typeface="Wingdings" panose="05000000000000000000" charset="0"/>
              <a:buChar char=""/>
            </a:pPr>
            <a:r>
              <a:rPr lang="en-US" sz="1200"/>
              <a:t>The primary objective of our project is to leverage deep learning techniques to develop a robust and accurate system for ocular disease recognition. By harnessing the power of deep neural networks, we aim to automate the process of diagnosing ocular diseases from retinal images with high precision and efficiency. Our goal is to contribute to the advancement of ocular healthcare by providing healthcare professionals with an effective tool for early detection and management of ocular diseases.</a:t>
            </a:r>
            <a:endParaRPr lang="en-US" sz="1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725805" y="309880"/>
            <a:ext cx="1804035" cy="306705"/>
          </a:xfrm>
          <a:prstGeom prst="rect">
            <a:avLst/>
          </a:prstGeom>
          <a:noFill/>
        </p:spPr>
        <p:txBody>
          <a:bodyPr wrap="square" rtlCol="0">
            <a:spAutoFit/>
          </a:bodyPr>
          <a:p>
            <a:r>
              <a:rPr lang="en-US"/>
              <a:t>5.MIRNet Results</a:t>
            </a:r>
            <a:endParaRPr lang="en-US"/>
          </a:p>
        </p:txBody>
      </p:sp>
      <p:pic>
        <p:nvPicPr>
          <p:cNvPr id="5" name="Picture Placeholder 4" descr="Screenshot 2024-05-24 at 6.16.06 AM"/>
          <p:cNvPicPr>
            <a:picLocks noChangeAspect="1"/>
          </p:cNvPicPr>
          <p:nvPr>
            <p:ph type="pic" idx="2"/>
          </p:nvPr>
        </p:nvPicPr>
        <p:blipFill>
          <a:blip r:embed="rId1"/>
          <a:stretch>
            <a:fillRect/>
          </a:stretch>
        </p:blipFill>
        <p:spPr>
          <a:xfrm>
            <a:off x="185420" y="699135"/>
            <a:ext cx="8773160" cy="755650"/>
          </a:xfrm>
          <a:prstGeom prst="rect">
            <a:avLst/>
          </a:prstGeom>
        </p:spPr>
      </p:pic>
      <p:pic>
        <p:nvPicPr>
          <p:cNvPr id="7" name="Picture 6" descr="Screenshot 2024-05-24 at 6.16.18 AM"/>
          <p:cNvPicPr>
            <a:picLocks noChangeAspect="1"/>
          </p:cNvPicPr>
          <p:nvPr/>
        </p:nvPicPr>
        <p:blipFill>
          <a:blip r:embed="rId2"/>
          <a:stretch>
            <a:fillRect/>
          </a:stretch>
        </p:blipFill>
        <p:spPr>
          <a:xfrm>
            <a:off x="549910" y="1563370"/>
            <a:ext cx="7715250" cy="33191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86105" y="399415"/>
            <a:ext cx="8208645" cy="521970"/>
          </a:xfrm>
          <a:prstGeom prst="rect">
            <a:avLst/>
          </a:prstGeom>
          <a:noFill/>
        </p:spPr>
        <p:txBody>
          <a:bodyPr wrap="square" rtlCol="0">
            <a:spAutoFit/>
          </a:bodyPr>
          <a:p>
            <a:pPr marL="285750" indent="-285750" algn="l">
              <a:buFont typeface="Wingdings" panose="05000000000000000000" charset="0"/>
              <a:buChar char=""/>
            </a:pPr>
            <a:r>
              <a:rPr lang="en-US"/>
              <a:t>Improved image quality, enhancing the performance of other models when used as a preprocessing step.</a:t>
            </a:r>
            <a:endParaRPr lang="en-US"/>
          </a:p>
        </p:txBody>
      </p:sp>
      <p:sp>
        <p:nvSpPr>
          <p:cNvPr id="6" name="Text Placeholder 5"/>
          <p:cNvSpPr/>
          <p:nvPr>
            <p:ph type="body" idx="1"/>
          </p:nvPr>
        </p:nvSpPr>
        <p:spPr/>
        <p:txBody>
          <a:bodyPr/>
          <a:p>
            <a:endParaRPr lang="en-US"/>
          </a:p>
        </p:txBody>
      </p:sp>
      <p:pic>
        <p:nvPicPr>
          <p:cNvPr id="5" name="Picture Placeholder 4" descr="Screenshot 2024-05-24 at 6.58.57 AM"/>
          <p:cNvPicPr>
            <a:picLocks noChangeAspect="1"/>
          </p:cNvPicPr>
          <p:nvPr>
            <p:ph type="pic" idx="2"/>
          </p:nvPr>
        </p:nvPicPr>
        <p:blipFill>
          <a:blip r:embed="rId1"/>
          <a:stretch>
            <a:fillRect/>
          </a:stretch>
        </p:blipFill>
        <p:spPr>
          <a:xfrm>
            <a:off x="665480" y="1059815"/>
            <a:ext cx="7813040" cy="37611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84785" y="528320"/>
            <a:ext cx="8832215" cy="4061460"/>
          </a:xfrm>
          <a:prstGeom prst="rect">
            <a:avLst/>
          </a:prstGeom>
          <a:noFill/>
        </p:spPr>
        <p:txBody>
          <a:bodyPr wrap="square" rtlCol="0">
            <a:spAutoFit/>
          </a:bodyPr>
          <a:p>
            <a:pPr algn="l"/>
            <a:r>
              <a:rPr lang="en-US" sz="2400" b="1" u="sng">
                <a:latin typeface="Arial Bold" panose="020B0604020202020204" charset="0"/>
                <a:cs typeface="Arial Bold" panose="020B0604020202020204" charset="0"/>
              </a:rPr>
              <a:t>Conclusion:</a:t>
            </a:r>
            <a:endParaRPr lang="en-US" sz="2400" b="1" u="sng">
              <a:latin typeface="Arial Bold" panose="020B0604020202020204" charset="0"/>
              <a:cs typeface="Arial Bold" panose="020B0604020202020204" charset="0"/>
            </a:endParaRPr>
          </a:p>
          <a:p>
            <a:pPr algn="l"/>
            <a:endParaRPr lang="en-US" sz="1800"/>
          </a:p>
          <a:p>
            <a:pPr algn="l"/>
            <a:endParaRPr lang="en-US" sz="1800"/>
          </a:p>
          <a:p>
            <a:pPr marL="285750" indent="-285750" algn="l">
              <a:buFont typeface="Wingdings" panose="05000000000000000000" charset="0"/>
              <a:buChar char=""/>
            </a:pPr>
            <a:r>
              <a:rPr lang="en-US" sz="1800"/>
              <a:t>Performance Comparison: Through extensive experimentation, the DenseNet, VGG19, Inception, ResNet50, and MIRNet models were evaluated for their effectiveness in ocular disease recognition. ResNet50 and DenseNet demonstrated superior accuracy and robustness, outperforming the other models in detecting various ocular diseases from retinal images.</a:t>
            </a:r>
            <a:endParaRPr lang="en-US" sz="1800"/>
          </a:p>
          <a:p>
            <a:pPr marL="285750" indent="-285750" algn="l">
              <a:buFont typeface="Wingdings" panose="05000000000000000000" charset="0"/>
              <a:buChar char=""/>
            </a:pPr>
            <a:r>
              <a:rPr lang="en-US" sz="1800"/>
              <a:t>Model Efficiency: The use of transfer learning with pretrained models significantly improved the training efficiency and accuracy, showcasing the benefits of leveraging existing knowledge for medical image analysis.</a:t>
            </a:r>
            <a:endParaRPr lang="en-US" sz="1800"/>
          </a:p>
          <a:p>
            <a:pPr marL="285750" indent="-285750" algn="l">
              <a:buFont typeface="Wingdings" panose="05000000000000000000" charset="0"/>
              <a:buChar char=""/>
            </a:pPr>
            <a:r>
              <a:rPr lang="en-US" sz="1800"/>
              <a:t>Fine-Tuning Benefits: Fine-tuning the pretrained models allowed for better adaptation to the specific characteristics of the ocular disease dataset, enhancing the models' diagnostic capabilities</a:t>
            </a:r>
            <a:endParaRPr lang="en-US"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84530" y="597535"/>
            <a:ext cx="8137525" cy="3907790"/>
          </a:xfrm>
          <a:prstGeom prst="rect">
            <a:avLst/>
          </a:prstGeom>
          <a:noFill/>
        </p:spPr>
        <p:txBody>
          <a:bodyPr wrap="square" rtlCol="0">
            <a:spAutoFit/>
          </a:bodyPr>
          <a:p>
            <a:pPr algn="l"/>
            <a:r>
              <a:rPr lang="en-US" sz="1800" b="1" u="sng">
                <a:latin typeface="Arial Bold" panose="020B0604020202020204" charset="0"/>
                <a:cs typeface="Arial Bold" panose="020B0604020202020204" charset="0"/>
              </a:rPr>
              <a:t>Future Directions:</a:t>
            </a:r>
            <a:endParaRPr lang="en-US" sz="1800" b="1" u="sng">
              <a:latin typeface="Arial Bold" panose="020B0604020202020204" charset="0"/>
              <a:cs typeface="Arial Bold" panose="020B0604020202020204" charset="0"/>
            </a:endParaRPr>
          </a:p>
          <a:p>
            <a:pPr algn="l"/>
            <a:endParaRPr lang="en-US"/>
          </a:p>
          <a:p>
            <a:pPr marL="285750" indent="-285750" algn="l">
              <a:buFont typeface="Wingdings" panose="05000000000000000000" charset="0"/>
              <a:buChar char=""/>
            </a:pPr>
            <a:r>
              <a:rPr lang="en-US" sz="1800"/>
              <a:t>Model Enhancement: Further research can focus on enhancing model architectures and incorporating advanced techniques such as attention mechanisms to improve diagnostic accuracy.</a:t>
            </a:r>
            <a:endParaRPr lang="en-US" sz="1800"/>
          </a:p>
          <a:p>
            <a:pPr marL="285750" indent="-285750" algn="l">
              <a:buFont typeface="Wingdings" panose="05000000000000000000" charset="0"/>
              <a:buChar char=""/>
            </a:pPr>
            <a:r>
              <a:rPr lang="en-US" sz="1800"/>
              <a:t>Larger Datasets: Expanding the dataset with more diverse and comprehensive retinal images can help in training more robust models capable of handling a wider range of ocular diseases.</a:t>
            </a:r>
            <a:endParaRPr lang="en-US" sz="1800"/>
          </a:p>
          <a:p>
            <a:pPr marL="285750" indent="-285750" algn="l">
              <a:buFont typeface="Wingdings" panose="05000000000000000000" charset="0"/>
              <a:buChar char=""/>
            </a:pPr>
            <a:r>
              <a:rPr lang="en-US" sz="1800"/>
              <a:t>Real-World Implementation: Collaborating with healthcare institutions to deploy and validate these models in real-world clinical settings will be crucial for transitioning from research to practical application.</a:t>
            </a:r>
            <a:endParaRPr lang="en-US" sz="1800"/>
          </a:p>
          <a:p>
            <a:pPr marL="285750" indent="-285750" algn="l">
              <a:buFont typeface="Wingdings" panose="05000000000000000000" charset="0"/>
              <a:buChar char=""/>
            </a:pPr>
            <a:r>
              <a:rPr lang="en-US" sz="1800"/>
              <a:t>Multi-Modal Approaches: Combining retinal images with other diagnostic data (e.g., patient history, genetic information) can lead to a more holistic approach to ocular disease diagnosis, improving overall effectiveness.</a:t>
            </a:r>
            <a:endParaRPr lang="en-US"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ubtitle 2"/>
          <p:cNvSpPr/>
          <p:nvPr>
            <p:ph type="subTitle" idx="1"/>
          </p:nvPr>
        </p:nvSpPr>
        <p:spPr>
          <a:xfrm>
            <a:off x="1407795" y="1642110"/>
            <a:ext cx="5311775" cy="2200275"/>
          </a:xfrm>
        </p:spPr>
        <p:txBody>
          <a:bodyPr/>
          <a:p>
            <a:r>
              <a:rPr lang="en-US" sz="6000" b="1">
                <a:latin typeface="Arial Bold" panose="020B0604020202020204" charset="0"/>
                <a:cs typeface="Arial Bold" panose="020B0604020202020204" charset="0"/>
              </a:rPr>
              <a:t>THANK YOU</a:t>
            </a:r>
            <a:endParaRPr lang="en-US" sz="6000" b="1">
              <a:latin typeface="Arial Bold" panose="020B0604020202020204" charset="0"/>
              <a:cs typeface="Arial Bold"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740664" y="483489"/>
            <a:ext cx="7662600" cy="567000"/>
          </a:xfrm>
        </p:spPr>
        <p:txBody>
          <a:bodyPr/>
          <a:p>
            <a:r>
              <a:rPr lang="en-US" sz="3200" u="sng">
                <a:latin typeface="Arial Regular" panose="020B0604020202020204" charset="0"/>
                <a:cs typeface="Arial Regular" panose="020B0604020202020204" charset="0"/>
              </a:rPr>
              <a:t>MOTIVATION OF THE PROJECT:</a:t>
            </a:r>
            <a:endParaRPr lang="en-US" sz="3200" u="sng">
              <a:latin typeface="Arial Regular" panose="020B0604020202020204" charset="0"/>
              <a:cs typeface="Arial Regular" panose="020B0604020202020204" charset="0"/>
            </a:endParaRPr>
          </a:p>
        </p:txBody>
      </p:sp>
      <p:sp>
        <p:nvSpPr>
          <p:cNvPr id="4" name="Text Box 3"/>
          <p:cNvSpPr txBox="1"/>
          <p:nvPr/>
        </p:nvSpPr>
        <p:spPr>
          <a:xfrm>
            <a:off x="971550" y="1635760"/>
            <a:ext cx="4077970" cy="2676525"/>
          </a:xfrm>
          <a:prstGeom prst="rect">
            <a:avLst/>
          </a:prstGeom>
          <a:noFill/>
        </p:spPr>
        <p:txBody>
          <a:bodyPr wrap="none" rtlCol="0">
            <a:spAutoFit/>
          </a:bodyPr>
          <a:p>
            <a:pPr marL="285750" indent="-285750" algn="l">
              <a:buFont typeface="Wingdings" panose="05000000000000000000" charset="0"/>
              <a:buChar char=""/>
            </a:pPr>
            <a:r>
              <a:rPr lang="en-US" sz="2400"/>
              <a:t>Public Health Impact</a:t>
            </a:r>
            <a:endParaRPr lang="en-US" sz="2400"/>
          </a:p>
          <a:p>
            <a:pPr marL="285750" indent="-285750" algn="l">
              <a:buFont typeface="Wingdings" panose="05000000000000000000" charset="0"/>
              <a:buChar char=""/>
            </a:pPr>
            <a:endParaRPr lang="en-US" sz="2400"/>
          </a:p>
          <a:p>
            <a:pPr marL="285750" indent="-285750" algn="l">
              <a:buFont typeface="Wingdings" panose="05000000000000000000" charset="0"/>
              <a:buChar char=""/>
            </a:pPr>
            <a:r>
              <a:rPr lang="en-US" sz="2400"/>
              <a:t>Challenges in Diagnosis</a:t>
            </a:r>
            <a:endParaRPr lang="en-US" sz="2400"/>
          </a:p>
          <a:p>
            <a:pPr marL="285750" indent="-285750" algn="l">
              <a:buFont typeface="Wingdings" panose="05000000000000000000" charset="0"/>
              <a:buChar char=""/>
            </a:pPr>
            <a:endParaRPr lang="en-US" sz="2400"/>
          </a:p>
          <a:p>
            <a:pPr marL="285750" indent="-285750" algn="l">
              <a:buFont typeface="Wingdings" panose="05000000000000000000" charset="0"/>
              <a:buChar char=""/>
            </a:pPr>
            <a:r>
              <a:rPr lang="en-US" sz="2400"/>
              <a:t>Potential of Deep Learning</a:t>
            </a:r>
            <a:endParaRPr lang="en-US" sz="2400"/>
          </a:p>
          <a:p>
            <a:pPr marL="285750" indent="-285750" algn="l">
              <a:buFont typeface="Wingdings" panose="05000000000000000000" charset="0"/>
              <a:buChar char=""/>
            </a:pPr>
            <a:endParaRPr lang="en-US" sz="2400"/>
          </a:p>
          <a:p>
            <a:pPr marL="285750" indent="-285750" algn="l">
              <a:buFont typeface="Wingdings" panose="05000000000000000000" charset="0"/>
              <a:buChar char=""/>
            </a:pPr>
            <a:r>
              <a:rPr lang="en-US" sz="2400"/>
              <a:t>Benefits of Automation</a:t>
            </a:r>
            <a:endParaRPr lang="en-US"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p:txBody>
          <a:bodyPr/>
          <a:p>
            <a:r>
              <a:rPr lang="en-US" sz="3200" b="1" u="sng"/>
              <a:t>Objectives of the Project:</a:t>
            </a:r>
            <a:endParaRPr lang="en-US" sz="3200" b="1" u="sng"/>
          </a:p>
        </p:txBody>
      </p:sp>
      <p:sp>
        <p:nvSpPr>
          <p:cNvPr id="5" name="Text Box 4"/>
          <p:cNvSpPr txBox="1"/>
          <p:nvPr/>
        </p:nvSpPr>
        <p:spPr>
          <a:xfrm>
            <a:off x="645795" y="1524000"/>
            <a:ext cx="309880" cy="306705"/>
          </a:xfrm>
          <a:prstGeom prst="rect">
            <a:avLst/>
          </a:prstGeom>
          <a:noFill/>
        </p:spPr>
        <p:txBody>
          <a:bodyPr wrap="none" rtlCol="0">
            <a:spAutoFit/>
          </a:bodyPr>
          <a:p>
            <a:endParaRPr lang="en-US"/>
          </a:p>
        </p:txBody>
      </p:sp>
      <p:sp>
        <p:nvSpPr>
          <p:cNvPr id="6" name="Text Box 5"/>
          <p:cNvSpPr txBox="1"/>
          <p:nvPr/>
        </p:nvSpPr>
        <p:spPr>
          <a:xfrm>
            <a:off x="681355" y="1367155"/>
            <a:ext cx="5436235" cy="3415030"/>
          </a:xfrm>
          <a:prstGeom prst="rect">
            <a:avLst/>
          </a:prstGeom>
          <a:noFill/>
        </p:spPr>
        <p:txBody>
          <a:bodyPr wrap="square" rtlCol="0">
            <a:spAutoFit/>
          </a:bodyPr>
          <a:p>
            <a:pPr marL="457200" indent="-457200">
              <a:buFont typeface="Wingdings" panose="05000000000000000000" charset="0"/>
              <a:buChar char=""/>
            </a:pPr>
            <a:r>
              <a:rPr lang="en-US" sz="2400"/>
              <a:t>Evaluate Perfomance</a:t>
            </a:r>
            <a:endParaRPr lang="en-US" sz="2400"/>
          </a:p>
          <a:p>
            <a:pPr marL="457200" indent="-457200">
              <a:buFont typeface="Wingdings" panose="05000000000000000000" charset="0"/>
              <a:buChar char=""/>
            </a:pPr>
            <a:endParaRPr lang="en-US" sz="2400"/>
          </a:p>
          <a:p>
            <a:pPr marL="457200" indent="-457200">
              <a:buFont typeface="Wingdings" panose="05000000000000000000" charset="0"/>
              <a:buChar char=""/>
            </a:pPr>
            <a:r>
              <a:rPr lang="en-US" sz="2400"/>
              <a:t>Comparison of Models</a:t>
            </a:r>
            <a:endParaRPr lang="en-US" sz="2400"/>
          </a:p>
          <a:p>
            <a:pPr marL="457200" indent="-457200">
              <a:buFont typeface="Wingdings" panose="05000000000000000000" charset="0"/>
              <a:buChar char=""/>
            </a:pPr>
            <a:endParaRPr lang="en-US" sz="2400"/>
          </a:p>
          <a:p>
            <a:pPr marL="457200" indent="-457200">
              <a:buFont typeface="Wingdings" panose="05000000000000000000" charset="0"/>
              <a:buChar char=""/>
            </a:pPr>
            <a:r>
              <a:rPr lang="en-US" sz="2400"/>
              <a:t>Optimize Pretrained Models</a:t>
            </a:r>
            <a:endParaRPr lang="en-US" sz="2400"/>
          </a:p>
          <a:p>
            <a:pPr marL="457200" indent="-457200">
              <a:buFont typeface="Wingdings" panose="05000000000000000000" charset="0"/>
              <a:buChar char=""/>
            </a:pPr>
            <a:endParaRPr lang="en-US" sz="2400"/>
          </a:p>
          <a:p>
            <a:pPr marL="457200" indent="-457200">
              <a:buFont typeface="Wingdings" panose="05000000000000000000" charset="0"/>
              <a:buChar char=""/>
            </a:pPr>
            <a:r>
              <a:rPr lang="en-US" sz="2400"/>
              <a:t>Customize Architecture</a:t>
            </a:r>
            <a:endParaRPr lang="en-US" sz="2400"/>
          </a:p>
          <a:p>
            <a:pPr marL="457200" indent="-457200">
              <a:buFont typeface="Wingdings" panose="05000000000000000000" charset="0"/>
              <a:buChar char=""/>
            </a:pPr>
            <a:endParaRPr lang="en-US" sz="2400"/>
          </a:p>
          <a:p>
            <a:pPr marL="457200" indent="-457200">
              <a:buFont typeface="Wingdings" panose="05000000000000000000" charset="0"/>
              <a:buChar char=""/>
            </a:pPr>
            <a:r>
              <a:rPr lang="en-US" sz="2400"/>
              <a:t>Implementation of MIRNet</a:t>
            </a:r>
            <a:endParaRPr lang="en-US" sz="2400"/>
          </a:p>
        </p:txBody>
      </p:sp>
      <p:pic>
        <p:nvPicPr>
          <p:cNvPr id="7" name="Picture 6" descr="cataract-illustration-678x446"/>
          <p:cNvPicPr>
            <a:picLocks noChangeAspect="1"/>
          </p:cNvPicPr>
          <p:nvPr/>
        </p:nvPicPr>
        <p:blipFill>
          <a:blip r:embed="rId1"/>
          <a:stretch>
            <a:fillRect/>
          </a:stretch>
        </p:blipFill>
        <p:spPr>
          <a:xfrm>
            <a:off x="5892165" y="1707515"/>
            <a:ext cx="2510790" cy="22650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740664" y="483489"/>
            <a:ext cx="7662600" cy="567000"/>
          </a:xfrm>
        </p:spPr>
        <p:txBody>
          <a:bodyPr/>
          <a:p>
            <a:r>
              <a:rPr lang="en-US" sz="2800" b="1" u="sng">
                <a:latin typeface="Arial Bold" panose="020B0604020202020204" charset="0"/>
                <a:cs typeface="Arial Bold" panose="020B0604020202020204" charset="0"/>
              </a:rPr>
              <a:t>DATASET DESCRIPTION:</a:t>
            </a:r>
            <a:endParaRPr lang="en-US" sz="2800" b="1" u="sng">
              <a:latin typeface="Arial Bold" panose="020B0604020202020204" charset="0"/>
              <a:cs typeface="Arial Bold" panose="020B0604020202020204" charset="0"/>
            </a:endParaRPr>
          </a:p>
        </p:txBody>
      </p:sp>
      <p:sp>
        <p:nvSpPr>
          <p:cNvPr id="6" name="Text Box 5"/>
          <p:cNvSpPr txBox="1"/>
          <p:nvPr/>
        </p:nvSpPr>
        <p:spPr>
          <a:xfrm>
            <a:off x="827405" y="1347470"/>
            <a:ext cx="7255510" cy="2461260"/>
          </a:xfrm>
          <a:prstGeom prst="rect">
            <a:avLst/>
          </a:prstGeom>
          <a:noFill/>
        </p:spPr>
        <p:txBody>
          <a:bodyPr wrap="square" rtlCol="0">
            <a:spAutoFit/>
          </a:bodyPr>
          <a:p>
            <a:pPr marL="285750" indent="-285750" algn="l">
              <a:buFont typeface="Wingdings" panose="05000000000000000000" charset="0"/>
              <a:buChar char=""/>
            </a:pPr>
            <a:r>
              <a:rPr lang="en-US"/>
              <a:t>ODIR is a structured ophthalmic database that contains data from 5,000 patients. The dataset contains age information, colour fundus pictures of both the left and right eyes, and diagnostic keywords provided by clinicians.  </a:t>
            </a:r>
            <a:endParaRPr lang="en-US"/>
          </a:p>
          <a:p>
            <a:pPr algn="l"/>
            <a:endParaRPr lang="en-US"/>
          </a:p>
          <a:p>
            <a:pPr marL="285750" indent="-285750" algn="l">
              <a:buFont typeface="Wingdings" panose="05000000000000000000" charset="0"/>
              <a:buChar char=""/>
            </a:pPr>
            <a:r>
              <a:rPr lang="en-US"/>
              <a:t>The dataset is a real-life collection of patient information obtained by Shanggong Medical Technology Co., Ltd. from hospitals and medical centres around China. Fundus photos were taken with several cameras available on the market, including Canon, Zeiss, and Kowa, resulting in varying image resolutions. </a:t>
            </a:r>
            <a:endParaRPr lang="en-US"/>
          </a:p>
          <a:p>
            <a:pPr marL="285750" indent="-285750" algn="l">
              <a:buFont typeface="Wingdings" panose="05000000000000000000" charset="0"/>
              <a:buChar char=""/>
            </a:pPr>
            <a:endParaRPr lang="en-US"/>
          </a:p>
          <a:p>
            <a:pPr marL="285750" indent="-285750" algn="l">
              <a:buFont typeface="Wingdings" panose="05000000000000000000" charset="0"/>
              <a:buChar char=""/>
            </a:pPr>
            <a:r>
              <a:rPr lang="en-US"/>
              <a:t> Our dataset is unique in that it includes many ophthalmic illnesses, as opposed to many other fundus picture databases that only cover one ailment.</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p:txBody>
          <a:bodyPr/>
          <a:p>
            <a:r>
              <a:rPr lang="en-US" sz="2800" b="1" u="sng">
                <a:latin typeface="Arial Bold" panose="020B0604020202020204" charset="0"/>
                <a:cs typeface="Arial Bold" panose="020B0604020202020204" charset="0"/>
              </a:rPr>
              <a:t>MODELS DESCRIPTION</a:t>
            </a:r>
            <a:endParaRPr lang="en-US" sz="2800" b="1" u="sng">
              <a:latin typeface="Arial Bold" panose="020B0604020202020204" charset="0"/>
              <a:cs typeface="Arial Bold" panose="020B0604020202020204" charset="0"/>
            </a:endParaRPr>
          </a:p>
        </p:txBody>
      </p:sp>
      <p:sp>
        <p:nvSpPr>
          <p:cNvPr id="4" name="Text Box 3"/>
          <p:cNvSpPr txBox="1"/>
          <p:nvPr/>
        </p:nvSpPr>
        <p:spPr>
          <a:xfrm>
            <a:off x="467360" y="1131570"/>
            <a:ext cx="7666990" cy="860425"/>
          </a:xfrm>
          <a:prstGeom prst="rect">
            <a:avLst/>
          </a:prstGeom>
          <a:noFill/>
        </p:spPr>
        <p:txBody>
          <a:bodyPr wrap="square" rtlCol="0">
            <a:spAutoFit/>
          </a:bodyPr>
          <a:p>
            <a:r>
              <a:rPr lang="en-US" b="1">
                <a:latin typeface="Arial Bold" panose="020B0604020202020204" charset="0"/>
                <a:cs typeface="Arial Bold" panose="020B0604020202020204" charset="0"/>
              </a:rPr>
              <a:t>1.Dense Net Architechture: </a:t>
            </a:r>
            <a:r>
              <a:rPr lang="en-US" sz="1200">
                <a:latin typeface="Arial" panose="020B0604020202020204" pitchFamily="34" charset="0"/>
                <a:cs typeface="Arial" panose="020B0604020202020204" pitchFamily="34" charset="0"/>
              </a:rPr>
              <a:t>So dense net is densely connected-convolutional networks. It is very similar to a ResNet with some-fundamental differences. ResNet is using an additive method that means they take a previous output as an input for a future layer, &amp; in DenseNet takes all previous output as an input for a future layer as shown in the image.</a:t>
            </a:r>
            <a:endParaRPr lang="en-US" sz="1200">
              <a:latin typeface="Arial" panose="020B0604020202020204" pitchFamily="34" charset="0"/>
              <a:cs typeface="Arial" panose="020B0604020202020204" pitchFamily="34" charset="0"/>
            </a:endParaRPr>
          </a:p>
        </p:txBody>
      </p:sp>
      <p:pic>
        <p:nvPicPr>
          <p:cNvPr id="6" name="Picture 5" descr="Screenshot 2024-05-23 at 9.13.29 PM"/>
          <p:cNvPicPr>
            <a:picLocks noChangeAspect="1"/>
          </p:cNvPicPr>
          <p:nvPr/>
        </p:nvPicPr>
        <p:blipFill>
          <a:blip r:embed="rId1"/>
          <a:stretch>
            <a:fillRect/>
          </a:stretch>
        </p:blipFill>
        <p:spPr>
          <a:xfrm>
            <a:off x="1729740" y="2284095"/>
            <a:ext cx="5142230" cy="21482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21970" y="330200"/>
            <a:ext cx="8296910" cy="953135"/>
          </a:xfrm>
          <a:prstGeom prst="rect">
            <a:avLst/>
          </a:prstGeom>
          <a:noFill/>
        </p:spPr>
        <p:txBody>
          <a:bodyPr wrap="square" rtlCol="0">
            <a:spAutoFit/>
          </a:bodyPr>
          <a:p>
            <a:pPr marL="285750" indent="-285750" algn="l">
              <a:buFont typeface="Wingdings" panose="05000000000000000000" charset="0"/>
              <a:buChar char=""/>
            </a:pPr>
            <a:r>
              <a:rPr lang="en-US"/>
              <a:t>So DenseNet architecture was specially developed to improve accuracy caused by the vanishing gradient in high-level neural networks due to the long distance between input and output layers &amp; the information vanishes before reaching its destination.</a:t>
            </a:r>
            <a:endParaRPr lang="en-US"/>
          </a:p>
          <a:p>
            <a:pPr marL="285750" indent="-285750"/>
            <a:endParaRPr lang="en-US"/>
          </a:p>
        </p:txBody>
      </p:sp>
      <p:pic>
        <p:nvPicPr>
          <p:cNvPr id="5" name="Picture Placeholder 4" descr="Screenshot 2024-05-23 at 9.15.03 PM"/>
          <p:cNvPicPr>
            <a:picLocks noChangeAspect="1"/>
          </p:cNvPicPr>
          <p:nvPr>
            <p:ph type="pic" idx="2"/>
          </p:nvPr>
        </p:nvPicPr>
        <p:blipFill>
          <a:blip r:embed="rId1"/>
          <a:stretch>
            <a:fillRect/>
          </a:stretch>
        </p:blipFill>
        <p:spPr>
          <a:xfrm>
            <a:off x="1547495" y="1131570"/>
            <a:ext cx="5288915" cy="36220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12140" y="339725"/>
            <a:ext cx="4422775" cy="368300"/>
          </a:xfrm>
          <a:prstGeom prst="rect">
            <a:avLst/>
          </a:prstGeom>
          <a:noFill/>
        </p:spPr>
        <p:txBody>
          <a:bodyPr wrap="square" rtlCol="0">
            <a:spAutoFit/>
          </a:bodyPr>
          <a:p>
            <a:r>
              <a:rPr lang="en-US" sz="1800" b="1">
                <a:latin typeface="Arial Bold" panose="020B0604020202020204" charset="0"/>
                <a:cs typeface="Arial Bold" panose="020B0604020202020204" charset="0"/>
              </a:rPr>
              <a:t>DENSE BLOCK AND LAYERS:</a:t>
            </a:r>
            <a:endParaRPr lang="en-US" sz="1800" b="1">
              <a:latin typeface="Arial Bold" panose="020B0604020202020204" charset="0"/>
              <a:cs typeface="Arial Bold" panose="020B0604020202020204" charset="0"/>
            </a:endParaRPr>
          </a:p>
        </p:txBody>
      </p:sp>
      <p:pic>
        <p:nvPicPr>
          <p:cNvPr id="5" name="Picture Placeholder 4" descr="Screenshot 2024-05-23 at 9.16.12 PM"/>
          <p:cNvPicPr>
            <a:picLocks noChangeAspect="1"/>
          </p:cNvPicPr>
          <p:nvPr>
            <p:ph type="pic" idx="2"/>
          </p:nvPr>
        </p:nvPicPr>
        <p:blipFill>
          <a:blip r:embed="rId1"/>
          <a:stretch>
            <a:fillRect/>
          </a:stretch>
        </p:blipFill>
        <p:spPr>
          <a:xfrm>
            <a:off x="539750" y="1131570"/>
            <a:ext cx="8058150" cy="30937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720725" y="519430"/>
            <a:ext cx="7367905" cy="798830"/>
          </a:xfrm>
          <a:prstGeom prst="rect">
            <a:avLst/>
          </a:prstGeom>
          <a:noFill/>
        </p:spPr>
        <p:txBody>
          <a:bodyPr wrap="square" rtlCol="0">
            <a:spAutoFit/>
          </a:bodyPr>
          <a:p>
            <a:r>
              <a:rPr lang="en-US" sz="1800" b="1">
                <a:latin typeface="Arial Bold" panose="020B0604020202020204" charset="0"/>
                <a:cs typeface="Arial Bold" panose="020B0604020202020204" charset="0"/>
              </a:rPr>
              <a:t>2.VGG-19 Model: </a:t>
            </a:r>
            <a:r>
              <a:rPr lang="en-US">
                <a:latin typeface="Arial" panose="020B0604020202020204" pitchFamily="34" charset="0"/>
                <a:cs typeface="Arial" panose="020B0604020202020204" pitchFamily="34" charset="0"/>
              </a:rPr>
              <a:t>Architecture:VGG19 is a variant of VGG model which in short consists of 19 layers (16 convolution layers, 3 Fully connected layer, 5 MaxPool layers and 1 SoftMax layer).</a:t>
            </a:r>
            <a:endParaRPr lang="en-US">
              <a:latin typeface="Arial" panose="020B0604020202020204" pitchFamily="34" charset="0"/>
              <a:cs typeface="Arial" panose="020B0604020202020204" pitchFamily="34" charset="0"/>
            </a:endParaRPr>
          </a:p>
        </p:txBody>
      </p:sp>
      <p:pic>
        <p:nvPicPr>
          <p:cNvPr id="5" name="Picture Placeholder 4" descr="VGG-19-Architecture-39-VGG-19-has-16-convolution-layers-grouped-into-5-blocks-After (1)"/>
          <p:cNvPicPr>
            <a:picLocks noChangeAspect="1"/>
          </p:cNvPicPr>
          <p:nvPr>
            <p:ph type="pic" idx="2"/>
          </p:nvPr>
        </p:nvPicPr>
        <p:blipFill>
          <a:blip r:embed="rId1"/>
          <a:stretch>
            <a:fillRect/>
          </a:stretch>
        </p:blipFill>
        <p:spPr>
          <a:xfrm>
            <a:off x="720725" y="1779905"/>
            <a:ext cx="7764145" cy="2738120"/>
          </a:xfrm>
          <a:prstGeom prst="rect">
            <a:avLst/>
          </a:prstGeom>
        </p:spPr>
      </p:pic>
    </p:spTree>
  </p:cSld>
  <p:clrMapOvr>
    <a:masterClrMapping/>
  </p:clrMapOvr>
</p:sld>
</file>

<file path=ppt/theme/theme1.xml><?xml version="1.0" encoding="utf-8"?>
<a:theme xmlns:a="http://schemas.openxmlformats.org/drawingml/2006/main" name="Graphic Design Project Proposal Infographics by Slidesgo">
  <a:themeElements>
    <a:clrScheme name="Simple Light">
      <a:dk1>
        <a:srgbClr val="434343"/>
      </a:dk1>
      <a:lt1>
        <a:srgbClr val="F3F3F3"/>
      </a:lt1>
      <a:dk2>
        <a:srgbClr val="0F4C81"/>
      </a:dk2>
      <a:lt2>
        <a:srgbClr val="98BEE0"/>
      </a:lt2>
      <a:accent1>
        <a:srgbClr val="C5D8E9"/>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7644</Words>
  <Application>WPS Presentation</Application>
  <PresentationFormat/>
  <Paragraphs>114</Paragraphs>
  <Slides>24</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24</vt:i4>
      </vt:variant>
    </vt:vector>
  </HeadingPairs>
  <TitlesOfParts>
    <vt:vector size="39" baseType="lpstr">
      <vt:lpstr>Arial</vt:lpstr>
      <vt:lpstr>SimSun</vt:lpstr>
      <vt:lpstr>Wingdings</vt:lpstr>
      <vt:lpstr>Arial</vt:lpstr>
      <vt:lpstr>Anton</vt:lpstr>
      <vt:lpstr>Thonburi</vt:lpstr>
      <vt:lpstr>Anaheim</vt:lpstr>
      <vt:lpstr>Arial Regular</vt:lpstr>
      <vt:lpstr>Arial Bold</vt:lpstr>
      <vt:lpstr>Wingdings</vt:lpstr>
      <vt:lpstr>Microsoft YaHei</vt:lpstr>
      <vt:lpstr>汉仪旗黑</vt:lpstr>
      <vt:lpstr>宋体-简</vt:lpstr>
      <vt:lpstr>Arial Unicode MS</vt:lpstr>
      <vt:lpstr>Graphic Design Project Proposal Infographics by Slidesgo</vt:lpstr>
      <vt:lpstr>RetinaVision: Deep Learning Insights into Ocular Disease Identification  21AIE312 Deep Learning For Signal And Image Processing END SEMESTER PROJECT  HEMA RADHIKA(CB.EN.U4AIE21050) BATCH-A  </vt:lpstr>
      <vt:lpstr>INTRODUCTION:  </vt:lpstr>
      <vt:lpstr>MOTIVATION OF THE PROJECT:</vt:lpstr>
      <vt:lpstr>Objectives of the Project:</vt:lpstr>
      <vt:lpstr>DATASET DESCRIPTION:</vt:lpstr>
      <vt:lpstr>MODELS DESCRIPTION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RetinaVision: Deep Learning Insights into Ocular Disease Identification  21AIE312 Deep Learning For Signal And Image Processing END SEMESTER PROJECT  HEMA RADHIKA(CB.EN.U4AIE21050) BATCH-A  </dc:title>
  <dc:creator/>
  <cp:lastModifiedBy>hemaradhika reddy</cp:lastModifiedBy>
  <cp:revision>3</cp:revision>
  <dcterms:created xsi:type="dcterms:W3CDTF">2024-05-24T06:33:30Z</dcterms:created>
  <dcterms:modified xsi:type="dcterms:W3CDTF">2024-05-24T06:33:30Z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1033-5.7.2.8094</vt:lpwstr>
  </property>
</Properties>
</file>